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1" r:id="rId2"/>
    <p:sldId id="264" r:id="rId3"/>
    <p:sldId id="302" r:id="rId4"/>
    <p:sldId id="265" r:id="rId5"/>
    <p:sldId id="270" r:id="rId6"/>
    <p:sldId id="271" r:id="rId7"/>
    <p:sldId id="269" r:id="rId8"/>
    <p:sldId id="293" r:id="rId9"/>
    <p:sldId id="294" r:id="rId10"/>
    <p:sldId id="303" r:id="rId11"/>
    <p:sldId id="295" r:id="rId12"/>
    <p:sldId id="300" r:id="rId13"/>
    <p:sldId id="299" r:id="rId14"/>
    <p:sldId id="301" r:id="rId15"/>
    <p:sldId id="266" r:id="rId16"/>
    <p:sldId id="262" r:id="rId17"/>
    <p:sldId id="267" r:id="rId18"/>
    <p:sldId id="281" r:id="rId19"/>
    <p:sldId id="280" r:id="rId20"/>
    <p:sldId id="286" r:id="rId21"/>
    <p:sldId id="285" r:id="rId22"/>
    <p:sldId id="287" r:id="rId23"/>
    <p:sldId id="288" r:id="rId24"/>
    <p:sldId id="289" r:id="rId25"/>
    <p:sldId id="290" r:id="rId26"/>
    <p:sldId id="291" r:id="rId27"/>
    <p:sldId id="292" r:id="rId28"/>
    <p:sldId id="268" r:id="rId29"/>
    <p:sldId id="272" r:id="rId30"/>
    <p:sldId id="273" r:id="rId31"/>
    <p:sldId id="274" r:id="rId32"/>
    <p:sldId id="275" r:id="rId33"/>
    <p:sldId id="276" r:id="rId34"/>
    <p:sldId id="277" r:id="rId35"/>
    <p:sldId id="278" r:id="rId36"/>
    <p:sldId id="2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D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353" autoAdjust="0"/>
  </p:normalViewPr>
  <p:slideViewPr>
    <p:cSldViewPr snapToGrid="0">
      <p:cViewPr varScale="1">
        <p:scale>
          <a:sx n="78" d="100"/>
          <a:sy n="78" d="100"/>
        </p:scale>
        <p:origin x="43" y="16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1E5EAB-A213-46E3-959D-A266820D5C07}"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3938F-ACB3-41BE-824C-052896322629}" type="slidenum">
              <a:rPr lang="en-US" smtClean="0"/>
              <a:t>‹#›</a:t>
            </a:fld>
            <a:endParaRPr lang="en-US"/>
          </a:p>
        </p:txBody>
      </p:sp>
    </p:spTree>
    <p:extLst>
      <p:ext uri="{BB962C8B-B14F-4D97-AF65-F5344CB8AC3E}">
        <p14:creationId xmlns:p14="http://schemas.microsoft.com/office/powerpoint/2010/main" val="424254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1</a:t>
            </a:fld>
            <a:endParaRPr lang="en-US"/>
          </a:p>
        </p:txBody>
      </p:sp>
    </p:spTree>
    <p:extLst>
      <p:ext uri="{BB962C8B-B14F-4D97-AF65-F5344CB8AC3E}">
        <p14:creationId xmlns:p14="http://schemas.microsoft.com/office/powerpoint/2010/main" val="301246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28</a:t>
            </a:fld>
            <a:endParaRPr lang="en-US"/>
          </a:p>
        </p:txBody>
      </p:sp>
    </p:spTree>
    <p:extLst>
      <p:ext uri="{BB962C8B-B14F-4D97-AF65-F5344CB8AC3E}">
        <p14:creationId xmlns:p14="http://schemas.microsoft.com/office/powerpoint/2010/main" val="260257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29</a:t>
            </a:fld>
            <a:endParaRPr lang="en-US"/>
          </a:p>
        </p:txBody>
      </p:sp>
    </p:spTree>
    <p:extLst>
      <p:ext uri="{BB962C8B-B14F-4D97-AF65-F5344CB8AC3E}">
        <p14:creationId xmlns:p14="http://schemas.microsoft.com/office/powerpoint/2010/main" val="1204931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30</a:t>
            </a:fld>
            <a:endParaRPr lang="en-US"/>
          </a:p>
        </p:txBody>
      </p:sp>
    </p:spTree>
    <p:extLst>
      <p:ext uri="{BB962C8B-B14F-4D97-AF65-F5344CB8AC3E}">
        <p14:creationId xmlns:p14="http://schemas.microsoft.com/office/powerpoint/2010/main" val="1551784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31</a:t>
            </a:fld>
            <a:endParaRPr lang="en-US"/>
          </a:p>
        </p:txBody>
      </p:sp>
    </p:spTree>
    <p:extLst>
      <p:ext uri="{BB962C8B-B14F-4D97-AF65-F5344CB8AC3E}">
        <p14:creationId xmlns:p14="http://schemas.microsoft.com/office/powerpoint/2010/main" val="1307459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32</a:t>
            </a:fld>
            <a:endParaRPr lang="en-US"/>
          </a:p>
        </p:txBody>
      </p:sp>
    </p:spTree>
    <p:extLst>
      <p:ext uri="{BB962C8B-B14F-4D97-AF65-F5344CB8AC3E}">
        <p14:creationId xmlns:p14="http://schemas.microsoft.com/office/powerpoint/2010/main" val="2598076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33</a:t>
            </a:fld>
            <a:endParaRPr lang="en-US"/>
          </a:p>
        </p:txBody>
      </p:sp>
    </p:spTree>
    <p:extLst>
      <p:ext uri="{BB962C8B-B14F-4D97-AF65-F5344CB8AC3E}">
        <p14:creationId xmlns:p14="http://schemas.microsoft.com/office/powerpoint/2010/main" val="2102502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34</a:t>
            </a:fld>
            <a:endParaRPr lang="en-US"/>
          </a:p>
        </p:txBody>
      </p:sp>
    </p:spTree>
    <p:extLst>
      <p:ext uri="{BB962C8B-B14F-4D97-AF65-F5344CB8AC3E}">
        <p14:creationId xmlns:p14="http://schemas.microsoft.com/office/powerpoint/2010/main" val="177058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35</a:t>
            </a:fld>
            <a:endParaRPr lang="en-US"/>
          </a:p>
        </p:txBody>
      </p:sp>
    </p:spTree>
    <p:extLst>
      <p:ext uri="{BB962C8B-B14F-4D97-AF65-F5344CB8AC3E}">
        <p14:creationId xmlns:p14="http://schemas.microsoft.com/office/powerpoint/2010/main" val="3472216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36</a:t>
            </a:fld>
            <a:endParaRPr lang="en-US"/>
          </a:p>
        </p:txBody>
      </p:sp>
    </p:spTree>
    <p:extLst>
      <p:ext uri="{BB962C8B-B14F-4D97-AF65-F5344CB8AC3E}">
        <p14:creationId xmlns:p14="http://schemas.microsoft.com/office/powerpoint/2010/main" val="378370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2</a:t>
            </a:fld>
            <a:endParaRPr lang="en-US"/>
          </a:p>
        </p:txBody>
      </p:sp>
    </p:spTree>
    <p:extLst>
      <p:ext uri="{BB962C8B-B14F-4D97-AF65-F5344CB8AC3E}">
        <p14:creationId xmlns:p14="http://schemas.microsoft.com/office/powerpoint/2010/main" val="77115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4</a:t>
            </a:fld>
            <a:endParaRPr lang="en-US"/>
          </a:p>
        </p:txBody>
      </p:sp>
    </p:spTree>
    <p:extLst>
      <p:ext uri="{BB962C8B-B14F-4D97-AF65-F5344CB8AC3E}">
        <p14:creationId xmlns:p14="http://schemas.microsoft.com/office/powerpoint/2010/main" val="853981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5</a:t>
            </a:fld>
            <a:endParaRPr lang="en-US"/>
          </a:p>
        </p:txBody>
      </p:sp>
    </p:spTree>
    <p:extLst>
      <p:ext uri="{BB962C8B-B14F-4D97-AF65-F5344CB8AC3E}">
        <p14:creationId xmlns:p14="http://schemas.microsoft.com/office/powerpoint/2010/main" val="221078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6</a:t>
            </a:fld>
            <a:endParaRPr lang="en-US"/>
          </a:p>
        </p:txBody>
      </p:sp>
    </p:spTree>
    <p:extLst>
      <p:ext uri="{BB962C8B-B14F-4D97-AF65-F5344CB8AC3E}">
        <p14:creationId xmlns:p14="http://schemas.microsoft.com/office/powerpoint/2010/main" val="2409264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7</a:t>
            </a:fld>
            <a:endParaRPr lang="en-US"/>
          </a:p>
        </p:txBody>
      </p:sp>
    </p:spTree>
    <p:extLst>
      <p:ext uri="{BB962C8B-B14F-4D97-AF65-F5344CB8AC3E}">
        <p14:creationId xmlns:p14="http://schemas.microsoft.com/office/powerpoint/2010/main" val="471235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15</a:t>
            </a:fld>
            <a:endParaRPr lang="en-US"/>
          </a:p>
        </p:txBody>
      </p:sp>
    </p:spTree>
    <p:extLst>
      <p:ext uri="{BB962C8B-B14F-4D97-AF65-F5344CB8AC3E}">
        <p14:creationId xmlns:p14="http://schemas.microsoft.com/office/powerpoint/2010/main" val="32241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16</a:t>
            </a:fld>
            <a:endParaRPr lang="en-US"/>
          </a:p>
        </p:txBody>
      </p:sp>
    </p:spTree>
    <p:extLst>
      <p:ext uri="{BB962C8B-B14F-4D97-AF65-F5344CB8AC3E}">
        <p14:creationId xmlns:p14="http://schemas.microsoft.com/office/powerpoint/2010/main" val="186965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E3501-A15F-4A43-B9F9-1C04D2BFC9EE}" type="slidenum">
              <a:rPr lang="en-US" smtClean="0"/>
              <a:t>17</a:t>
            </a:fld>
            <a:endParaRPr lang="en-US"/>
          </a:p>
        </p:txBody>
      </p:sp>
    </p:spTree>
    <p:extLst>
      <p:ext uri="{BB962C8B-B14F-4D97-AF65-F5344CB8AC3E}">
        <p14:creationId xmlns:p14="http://schemas.microsoft.com/office/powerpoint/2010/main" val="2437353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C06D-DBAA-2356-815D-0E3757381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FF602A-386D-3AA1-5362-F76F4FC8D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0D481E-4C49-4B59-04FC-F032B457D558}"/>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5" name="Footer Placeholder 4">
            <a:extLst>
              <a:ext uri="{FF2B5EF4-FFF2-40B4-BE49-F238E27FC236}">
                <a16:creationId xmlns:a16="http://schemas.microsoft.com/office/drawing/2014/main" id="{1150A939-93A8-CE6E-0171-A3CDC9568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419BB-656C-7273-AE16-A41D170E2CC6}"/>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189008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7562-922F-A2FF-DA73-0F9505FE5E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D54B8B-1425-32D7-4877-3BDA6546CD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B5C68-E414-A1AA-7D4A-79B37AF4B69F}"/>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5" name="Footer Placeholder 4">
            <a:extLst>
              <a:ext uri="{FF2B5EF4-FFF2-40B4-BE49-F238E27FC236}">
                <a16:creationId xmlns:a16="http://schemas.microsoft.com/office/drawing/2014/main" id="{DEFEA459-2130-61DB-9C9E-ADE140E26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C12C6-ED46-D7E9-AC8A-A03B542D9ABC}"/>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135568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61530-659E-2DB8-79C4-03970E18CE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7A22DE-7461-715B-E0D7-D4DE2929A7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474AF-8E41-6A39-01FF-6C1387A9167B}"/>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5" name="Footer Placeholder 4">
            <a:extLst>
              <a:ext uri="{FF2B5EF4-FFF2-40B4-BE49-F238E27FC236}">
                <a16:creationId xmlns:a16="http://schemas.microsoft.com/office/drawing/2014/main" id="{71AD6436-4BE5-3797-6EEF-3505ED885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BFC23-805A-6542-BA23-6C2E3938911D}"/>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3234122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ADF0-4F96-2A04-9460-E7AC4ABBF6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C11F9-A0F2-8BDB-F753-08A3FF7D24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363CD-EAC5-EC9E-DCCF-7A209E7DD947}"/>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5" name="Footer Placeholder 4">
            <a:extLst>
              <a:ext uri="{FF2B5EF4-FFF2-40B4-BE49-F238E27FC236}">
                <a16:creationId xmlns:a16="http://schemas.microsoft.com/office/drawing/2014/main" id="{8CA8D833-9026-BED7-950A-5C4927513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1FAA1-A4A5-4C6B-59AA-FAEA4395FE4A}"/>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362772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F44A-72B3-0F1D-3486-489D5D347F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8640CB-2C0E-5802-45F9-780C98DED3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26C1F8-014D-F2F8-01D6-3E4C2DC9DFCD}"/>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5" name="Footer Placeholder 4">
            <a:extLst>
              <a:ext uri="{FF2B5EF4-FFF2-40B4-BE49-F238E27FC236}">
                <a16:creationId xmlns:a16="http://schemas.microsoft.com/office/drawing/2014/main" id="{9C01A9B7-36DE-BE77-39CF-C8FE1A0AC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EB463-60F6-7EFD-9C93-7633038DAB19}"/>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1023971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94A4-BCC9-3678-FD77-E5A7BE5DC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59E553-35A0-AB1B-1F80-A124651FC0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C13530-D45E-7051-0F6C-78147C428D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F659A5-7801-E6AD-2206-CA53A0A23B4D}"/>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6" name="Footer Placeholder 5">
            <a:extLst>
              <a:ext uri="{FF2B5EF4-FFF2-40B4-BE49-F238E27FC236}">
                <a16:creationId xmlns:a16="http://schemas.microsoft.com/office/drawing/2014/main" id="{16F97DB3-E962-F25A-5DFB-D8F383375C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91F67F-D8D2-3456-0B4B-0A353D07EDFE}"/>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4174677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E9F9-9962-FC5A-6154-0A177B4C2C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B326F9-516B-E088-8066-D8535AD76C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07EB0D-A2D8-A100-27FF-D555B6D43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35742B-BABB-B5DA-EB56-65518A1D68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DC129E-996D-3DB2-20A0-AC6BE34898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5D8287-F7C2-8316-4FC6-5B9F322BF678}"/>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8" name="Footer Placeholder 7">
            <a:extLst>
              <a:ext uri="{FF2B5EF4-FFF2-40B4-BE49-F238E27FC236}">
                <a16:creationId xmlns:a16="http://schemas.microsoft.com/office/drawing/2014/main" id="{DF314155-0E8E-5B76-D55D-4AD663136B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AAD78A-F49F-00FF-D5D7-F888BD973EC2}"/>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725409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0A2A1-9917-230E-2EE8-7362FC7A6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D6324D-F321-C728-8816-5EF0DF349735}"/>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4" name="Footer Placeholder 3">
            <a:extLst>
              <a:ext uri="{FF2B5EF4-FFF2-40B4-BE49-F238E27FC236}">
                <a16:creationId xmlns:a16="http://schemas.microsoft.com/office/drawing/2014/main" id="{C2555EFF-8C60-A5B6-1E51-8F25CE2530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7ABE47-6B3C-3A4C-B432-7FF907A24EBB}"/>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415799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0EF7CF-CD0A-D019-ABBA-2B8F3E040E2A}"/>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3" name="Footer Placeholder 2">
            <a:extLst>
              <a:ext uri="{FF2B5EF4-FFF2-40B4-BE49-F238E27FC236}">
                <a16:creationId xmlns:a16="http://schemas.microsoft.com/office/drawing/2014/main" id="{91737254-2CFE-FBF1-2C65-270CC88E3F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A946EB-9C90-90E2-2733-5AF42008048B}"/>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1566902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E9C22-AE37-86FF-ECBE-57C424EA6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8015F6-D067-1AC1-6D85-170435EAE2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388145-7FAA-A928-E595-FE4B5D40C9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19EC28-B164-353E-FC5E-34245E1A7AE8}"/>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6" name="Footer Placeholder 5">
            <a:extLst>
              <a:ext uri="{FF2B5EF4-FFF2-40B4-BE49-F238E27FC236}">
                <a16:creationId xmlns:a16="http://schemas.microsoft.com/office/drawing/2014/main" id="{4C4252F7-149A-7ACC-B3C3-04D0FD71F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2F6DF1-0412-49C8-8F54-1C23565805C5}"/>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2990448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9729-CE57-2665-61DC-E48A87702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C9453A-70D9-A6F8-F5CB-0B1B0E4DAE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9CF0AD-226F-F24F-9510-AA093026E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65BA0E-CDB6-0BED-228E-5DE6EA995A68}"/>
              </a:ext>
            </a:extLst>
          </p:cNvPr>
          <p:cNvSpPr>
            <a:spLocks noGrp="1"/>
          </p:cNvSpPr>
          <p:nvPr>
            <p:ph type="dt" sz="half" idx="10"/>
          </p:nvPr>
        </p:nvSpPr>
        <p:spPr/>
        <p:txBody>
          <a:bodyPr/>
          <a:lstStyle/>
          <a:p>
            <a:fld id="{EA68A66E-3F6C-4D38-855D-461062E72F77}" type="datetimeFigureOut">
              <a:rPr lang="en-US" smtClean="0"/>
              <a:t>5/21/2024</a:t>
            </a:fld>
            <a:endParaRPr lang="en-US"/>
          </a:p>
        </p:txBody>
      </p:sp>
      <p:sp>
        <p:nvSpPr>
          <p:cNvPr id="6" name="Footer Placeholder 5">
            <a:extLst>
              <a:ext uri="{FF2B5EF4-FFF2-40B4-BE49-F238E27FC236}">
                <a16:creationId xmlns:a16="http://schemas.microsoft.com/office/drawing/2014/main" id="{74C8DEFA-55E7-BA6C-3A57-D3ECFE11D2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397BB-3666-55BF-4218-09DC0770313B}"/>
              </a:ext>
            </a:extLst>
          </p:cNvPr>
          <p:cNvSpPr>
            <a:spLocks noGrp="1"/>
          </p:cNvSpPr>
          <p:nvPr>
            <p:ph type="sldNum" sz="quarter" idx="12"/>
          </p:nvPr>
        </p:nvSpPr>
        <p:spPr/>
        <p:txBody>
          <a:bodyPr/>
          <a:lstStyle/>
          <a:p>
            <a:fld id="{4A66CA47-74E2-4D35-9206-0616D916C1AB}" type="slidenum">
              <a:rPr lang="en-US" smtClean="0"/>
              <a:t>‹#›</a:t>
            </a:fld>
            <a:endParaRPr lang="en-US"/>
          </a:p>
        </p:txBody>
      </p:sp>
    </p:spTree>
    <p:extLst>
      <p:ext uri="{BB962C8B-B14F-4D97-AF65-F5344CB8AC3E}">
        <p14:creationId xmlns:p14="http://schemas.microsoft.com/office/powerpoint/2010/main" val="3422580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C0D06-509B-3D62-5962-A2F24BC207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3413F9-F567-B1C3-B0D1-4375721C70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07482-BF71-CB88-597C-77E93EA7AF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68A66E-3F6C-4D38-855D-461062E72F77}" type="datetimeFigureOut">
              <a:rPr lang="en-US" smtClean="0"/>
              <a:t>5/21/2024</a:t>
            </a:fld>
            <a:endParaRPr lang="en-US"/>
          </a:p>
        </p:txBody>
      </p:sp>
      <p:sp>
        <p:nvSpPr>
          <p:cNvPr id="5" name="Footer Placeholder 4">
            <a:extLst>
              <a:ext uri="{FF2B5EF4-FFF2-40B4-BE49-F238E27FC236}">
                <a16:creationId xmlns:a16="http://schemas.microsoft.com/office/drawing/2014/main" id="{D3104456-CF1F-24AB-9289-B4678C8840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EF9E24-2AFD-45D6-9D29-EF1A41636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A66CA47-74E2-4D35-9206-0616D916C1AB}" type="slidenum">
              <a:rPr lang="en-US" smtClean="0"/>
              <a:t>‹#›</a:t>
            </a:fld>
            <a:endParaRPr lang="en-US"/>
          </a:p>
        </p:txBody>
      </p:sp>
    </p:spTree>
    <p:extLst>
      <p:ext uri="{BB962C8B-B14F-4D97-AF65-F5344CB8AC3E}">
        <p14:creationId xmlns:p14="http://schemas.microsoft.com/office/powerpoint/2010/main" val="1199660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8.jp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9.jpg"/></Relationships>
</file>

<file path=ppt/slides/_rels/slide18.xml.rels><?xml version="1.0" encoding="UTF-8" standalone="yes"?>
<Relationships xmlns="http://schemas.openxmlformats.org/package/2006/relationships"><Relationship Id="rId8" Type="http://schemas.openxmlformats.org/officeDocument/2006/relationships/image" Target="../media/image46.jfif"/><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jpg"/><Relationship Id="rId4" Type="http://schemas.openxmlformats.org/officeDocument/2006/relationships/image" Target="../media/image2.svg"/><Relationship Id="rId9" Type="http://schemas.openxmlformats.org/officeDocument/2006/relationships/image" Target="../media/image8.jpg"/><Relationship Id="rId1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9.png"/><Relationship Id="rId5" Type="http://schemas.openxmlformats.org/officeDocument/2006/relationships/image" Target="../media/image4.png"/><Relationship Id="rId10"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62.png"/><Relationship Id="rId4" Type="http://schemas.openxmlformats.org/officeDocument/2006/relationships/image" Target="../media/image3.png"/><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0.jp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0.jp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0.jp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5.PNG"/><Relationship Id="rId4" Type="http://schemas.openxmlformats.org/officeDocument/2006/relationships/image" Target="../media/image2.svg"/><Relationship Id="rId9" Type="http://schemas.openxmlformats.org/officeDocument/2006/relationships/image" Target="../media/image10.jp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6.PNG"/><Relationship Id="rId4" Type="http://schemas.openxmlformats.org/officeDocument/2006/relationships/image" Target="../media/image2.svg"/><Relationship Id="rId9" Type="http://schemas.openxmlformats.org/officeDocument/2006/relationships/image" Target="../media/image10.jp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69.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8.jpg"/><Relationship Id="rId5" Type="http://schemas.openxmlformats.org/officeDocument/2006/relationships/image" Target="../media/image3.png"/><Relationship Id="rId10" Type="http://schemas.openxmlformats.org/officeDocument/2006/relationships/image" Target="../media/image67.jpg"/><Relationship Id="rId4" Type="http://schemas.openxmlformats.org/officeDocument/2006/relationships/image" Target="../media/image2.svg"/><Relationship Id="rId9" Type="http://schemas.openxmlformats.org/officeDocument/2006/relationships/image" Target="../media/image10.jp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0.jp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jpg"/></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8.sv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sv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 y="582744"/>
            <a:ext cx="6296297" cy="6296297"/>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01</a:t>
            </a:r>
          </a:p>
        </p:txBody>
      </p:sp>
      <p:sp>
        <p:nvSpPr>
          <p:cNvPr id="12" name="TextBox 46"/>
          <p:cNvSpPr txBox="1"/>
          <p:nvPr/>
        </p:nvSpPr>
        <p:spPr>
          <a:xfrm>
            <a:off x="4333289" y="1364484"/>
            <a:ext cx="7151110" cy="1069524"/>
          </a:xfrm>
          <a:prstGeom prst="rect">
            <a:avLst/>
          </a:prstGeom>
        </p:spPr>
        <p:txBody>
          <a:bodyPr lIns="0" tIns="0" rIns="0" bIns="0" rtlCol="0" anchor="t">
            <a:spAutoFit/>
          </a:bodyPr>
          <a:lstStyle/>
          <a:p>
            <a:pPr algn="ctr">
              <a:lnSpc>
                <a:spcPts val="2045"/>
              </a:lnSpc>
            </a:pPr>
            <a:r>
              <a:rPr lang="en-US" sz="2800" b="1" dirty="0">
                <a:latin typeface="David" panose="020E0502060401010101" pitchFamily="34" charset="-79"/>
                <a:cs typeface="David" panose="020E0502060401010101" pitchFamily="34" charset="-79"/>
              </a:rPr>
              <a:t>Designing and Implementing an emotion </a:t>
            </a:r>
          </a:p>
          <a:p>
            <a:pPr algn="ctr">
              <a:lnSpc>
                <a:spcPts val="2045"/>
              </a:lnSpc>
            </a:pPr>
            <a:endParaRPr lang="en-US" sz="2800" b="1" dirty="0">
              <a:latin typeface="David" panose="020E0502060401010101" pitchFamily="34" charset="-79"/>
              <a:cs typeface="David" panose="020E0502060401010101" pitchFamily="34" charset="-79"/>
            </a:endParaRPr>
          </a:p>
          <a:p>
            <a:pPr algn="ctr">
              <a:lnSpc>
                <a:spcPts val="2045"/>
              </a:lnSpc>
            </a:pPr>
            <a:r>
              <a:rPr lang="en-US" sz="2800" b="1" dirty="0">
                <a:latin typeface="David" panose="020E0502060401010101" pitchFamily="34" charset="-79"/>
                <a:cs typeface="David" panose="020E0502060401010101" pitchFamily="34" charset="-79"/>
              </a:rPr>
              <a:t>monitoring system for children under age 10.</a:t>
            </a:r>
            <a:r>
              <a:rPr lang="en-US" sz="2800" b="1" spc="31" dirty="0">
                <a:latin typeface="David" panose="020E0502060401010101" pitchFamily="34" charset="-79"/>
                <a:cs typeface="David" panose="020E0502060401010101" pitchFamily="34" charset="-79"/>
              </a:rPr>
              <a:t> </a:t>
            </a:r>
          </a:p>
          <a:p>
            <a:pPr algn="ctr">
              <a:lnSpc>
                <a:spcPts val="2045"/>
              </a:lnSpc>
            </a:pPr>
            <a:endParaRPr lang="en-US" sz="2800" b="1" spc="31" dirty="0">
              <a:solidFill>
                <a:srgbClr val="C9E265"/>
              </a:solidFill>
              <a:latin typeface="David" panose="020E0502060401010101" pitchFamily="34" charset="-79"/>
              <a:cs typeface="David" panose="020E0502060401010101" pitchFamily="34" charset="-79"/>
            </a:endParaRPr>
          </a:p>
        </p:txBody>
      </p:sp>
      <p:sp>
        <p:nvSpPr>
          <p:cNvPr id="2" name="Rectangle 1"/>
          <p:cNvSpPr/>
          <p:nvPr/>
        </p:nvSpPr>
        <p:spPr>
          <a:xfrm>
            <a:off x="2734765" y="6269243"/>
            <a:ext cx="2968057" cy="579624"/>
          </a:xfrm>
          <a:prstGeom prst="rect">
            <a:avLst/>
          </a:prstGeom>
          <a:solidFill>
            <a:srgbClr val="C2DAF1"/>
          </a:solidFill>
          <a:ln>
            <a:solidFill>
              <a:srgbClr val="C2DA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326800" y="2782855"/>
            <a:ext cx="3164087" cy="400110"/>
          </a:xfrm>
          <a:prstGeom prst="rect">
            <a:avLst/>
          </a:prstGeom>
          <a:noFill/>
        </p:spPr>
        <p:txBody>
          <a:bodyPr wrap="square" rtlCol="0">
            <a:spAutoFit/>
          </a:bodyPr>
          <a:lstStyle/>
          <a:p>
            <a:r>
              <a:rPr lang="en-US" sz="2000" spc="-73" dirty="0">
                <a:solidFill>
                  <a:srgbClr val="242424"/>
                </a:solidFill>
                <a:latin typeface="Open Sauce SemiBold"/>
              </a:rPr>
              <a:t>GROUP ID:TPM-2023 - 113</a:t>
            </a:r>
            <a:endParaRPr lang="en-US" sz="2000" dirty="0"/>
          </a:p>
        </p:txBody>
      </p:sp>
      <p:sp>
        <p:nvSpPr>
          <p:cNvPr id="6" name="Rectangle 5"/>
          <p:cNvSpPr/>
          <p:nvPr/>
        </p:nvSpPr>
        <p:spPr>
          <a:xfrm>
            <a:off x="4197115" y="3593956"/>
            <a:ext cx="7287284" cy="646331"/>
          </a:xfrm>
          <a:prstGeom prst="rect">
            <a:avLst/>
          </a:prstGeom>
        </p:spPr>
        <p:txBody>
          <a:bodyPr wrap="square">
            <a:spAutoFit/>
          </a:bodyPr>
          <a:lstStyle/>
          <a:p>
            <a:pPr algn="ctr"/>
            <a:r>
              <a:rPr lang="en-US" dirty="0">
                <a:latin typeface="Aptos Narrow"/>
              </a:rPr>
              <a:t>Bachelor of Science (Hons) in Information Technology Specializing in Information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video game&#10;&#10;Description automatically generated">
            <a:extLst>
              <a:ext uri="{FF2B5EF4-FFF2-40B4-BE49-F238E27FC236}">
                <a16:creationId xmlns:a16="http://schemas.microsoft.com/office/drawing/2014/main" id="{BACCB59B-ED30-C7E8-FAA1-811925EA0EB1}"/>
              </a:ext>
            </a:extLst>
          </p:cNvPr>
          <p:cNvPicPr>
            <a:picLocks noChangeAspect="1"/>
          </p:cNvPicPr>
          <p:nvPr/>
        </p:nvPicPr>
        <p:blipFill rotWithShape="1">
          <a:blip r:embed="rId2">
            <a:extLst>
              <a:ext uri="{28A0092B-C50C-407E-A947-70E740481C1C}">
                <a14:useLocalDpi xmlns:a14="http://schemas.microsoft.com/office/drawing/2010/main" val="0"/>
              </a:ext>
            </a:extLst>
          </a:blip>
          <a:srcRect t="26561" r="-1" b="14811"/>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6FB510-B37C-E001-F83A-A6F85811BFBA}"/>
              </a:ext>
            </a:extLst>
          </p:cNvPr>
          <p:cNvSpPr txBox="1"/>
          <p:nvPr/>
        </p:nvSpPr>
        <p:spPr>
          <a:xfrm>
            <a:off x="6115317" y="405685"/>
            <a:ext cx="5464968" cy="155930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a:latin typeface="+mj-lt"/>
                <a:ea typeface="+mj-ea"/>
                <a:cs typeface="+mj-cs"/>
              </a:rPr>
              <a:t>How is OCD Manager different from other apps?</a:t>
            </a:r>
          </a:p>
        </p:txBody>
      </p:sp>
      <p:sp>
        <p:nvSpPr>
          <p:cNvPr id="3" name="TextBox 2">
            <a:extLst>
              <a:ext uri="{FF2B5EF4-FFF2-40B4-BE49-F238E27FC236}">
                <a16:creationId xmlns:a16="http://schemas.microsoft.com/office/drawing/2014/main" id="{731142DF-336F-DAA9-A794-ED1B73190FCD}"/>
              </a:ext>
            </a:extLst>
          </p:cNvPr>
          <p:cNvSpPr txBox="1"/>
          <p:nvPr/>
        </p:nvSpPr>
        <p:spPr>
          <a:xfrm>
            <a:off x="6115317" y="2743200"/>
            <a:ext cx="5247340" cy="349687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dirty="0"/>
              <a:t>Before the </a:t>
            </a:r>
            <a:r>
              <a:rPr lang="en-US" sz="1600" dirty="0">
                <a:solidFill>
                  <a:schemeClr val="tx2">
                    <a:lumMod val="50000"/>
                    <a:lumOff val="50000"/>
                  </a:schemeClr>
                </a:solidFill>
              </a:rPr>
              <a:t>OCD Manager </a:t>
            </a:r>
            <a:r>
              <a:rPr lang="en-US" sz="1600" dirty="0"/>
              <a:t>Game only the game called </a:t>
            </a:r>
            <a:r>
              <a:rPr lang="en-US" sz="1600" dirty="0">
                <a:solidFill>
                  <a:srgbClr val="C00000"/>
                </a:solidFill>
              </a:rPr>
              <a:t>Ricky and the spider </a:t>
            </a:r>
            <a:r>
              <a:rPr lang="en-US" sz="1600" dirty="0"/>
              <a:t>was made as a game for Childhood OCD. It  is a Cognitive behavioral therapeutic game. It is a game that needs to be </a:t>
            </a:r>
            <a:r>
              <a:rPr lang="en-US" sz="1600" b="1" dirty="0">
                <a:solidFill>
                  <a:srgbClr val="FF0000"/>
                </a:solidFill>
              </a:rPr>
              <a:t>paid</a:t>
            </a:r>
            <a:r>
              <a:rPr lang="en-US" sz="1600" b="1" dirty="0"/>
              <a:t> </a:t>
            </a:r>
            <a:r>
              <a:rPr lang="en-US" sz="1600" dirty="0"/>
              <a:t>for and if the child is to play it , the therapist must also participate with the child.</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The </a:t>
            </a:r>
            <a:r>
              <a:rPr lang="en-US" sz="1600" b="1" dirty="0">
                <a:solidFill>
                  <a:schemeClr val="accent1">
                    <a:lumMod val="60000"/>
                    <a:lumOff val="40000"/>
                  </a:schemeClr>
                </a:solidFill>
              </a:rPr>
              <a:t>OCD Manager </a:t>
            </a:r>
            <a:r>
              <a:rPr lang="en-US" sz="1600" dirty="0"/>
              <a:t>game can be introduced as a quick solution and a more successful and improved solution. Also, it is unique that it contains simple remedies that can be given to the child by easily identifying whether the child has OCD or not And this is available free of charge. This is very easy for the child to understand and the child will love to play.</a:t>
            </a:r>
          </a:p>
          <a:p>
            <a:pPr indent="-228600">
              <a:lnSpc>
                <a:spcPct val="90000"/>
              </a:lnSpc>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92049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8575257" y="3181830"/>
            <a:ext cx="3704777" cy="3704777"/>
          </a:xfrm>
          <a:prstGeom prst="rect">
            <a:avLst/>
          </a:prstGeom>
        </p:spPr>
      </p:pic>
      <p:sp>
        <p:nvSpPr>
          <p:cNvPr id="4" name="AutoShape 4"/>
          <p:cNvSpPr/>
          <p:nvPr/>
        </p:nvSpPr>
        <p:spPr>
          <a:xfrm>
            <a:off x="0" y="6299200"/>
            <a:ext cx="12192000" cy="6350"/>
          </a:xfrm>
          <a:prstGeom prst="rect">
            <a:avLst/>
          </a:prstGeom>
          <a:solidFill>
            <a:srgbClr val="242424"/>
          </a:solidFill>
        </p:spPr>
        <p:txBody>
          <a:bodyPr/>
          <a:lstStyle/>
          <a:p>
            <a:endParaRPr lang="en-US" sz="1200"/>
          </a:p>
        </p:txBody>
      </p:sp>
      <p:sp>
        <p:nvSpPr>
          <p:cNvPr id="5" name="TextBox 5"/>
          <p:cNvSpPr txBox="1"/>
          <p:nvPr/>
        </p:nvSpPr>
        <p:spPr>
          <a:xfrm>
            <a:off x="2756439" y="6472313"/>
            <a:ext cx="7439915" cy="285335"/>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IT20658786    |   Wijesinghe M.A.E|  2021 - 042 </a:t>
            </a:r>
          </a:p>
        </p:txBody>
      </p:sp>
      <p:pic>
        <p:nvPicPr>
          <p:cNvPr id="6" name="Picture 6"/>
          <p:cNvPicPr>
            <a:picLocks noChangeAspect="1"/>
          </p:cNvPicPr>
          <p:nvPr/>
        </p:nvPicPr>
        <p:blipFill>
          <a:blip r:embed="rId4">
            <a:alphaModFix amt="80000"/>
          </a:blip>
          <a:srcRect r="36908"/>
          <a:stretch>
            <a:fillRect/>
          </a:stretch>
        </p:blipFill>
        <p:spPr>
          <a:xfrm>
            <a:off x="0" y="6299200"/>
            <a:ext cx="3432743" cy="587407"/>
          </a:xfrm>
          <a:prstGeom prst="rect">
            <a:avLst/>
          </a:prstGeom>
        </p:spPr>
      </p:pic>
      <p:sp>
        <p:nvSpPr>
          <p:cNvPr id="9" name="TextBox 9"/>
          <p:cNvSpPr txBox="1"/>
          <p:nvPr/>
        </p:nvSpPr>
        <p:spPr>
          <a:xfrm>
            <a:off x="8937979" y="55682"/>
            <a:ext cx="3254021" cy="462755"/>
          </a:xfrm>
          <a:prstGeom prst="rect">
            <a:avLst/>
          </a:prstGeom>
        </p:spPr>
        <p:txBody>
          <a:bodyPr lIns="0" tIns="0" rIns="0" bIns="0" rtlCol="0" anchor="t">
            <a:spAutoFit/>
          </a:bodyPr>
          <a:lstStyle/>
          <a:p>
            <a:pPr algn="ctr">
              <a:lnSpc>
                <a:spcPts val="3900"/>
              </a:lnSpc>
            </a:pPr>
            <a:r>
              <a:rPr lang="en-US" sz="3000" spc="-117" dirty="0">
                <a:solidFill>
                  <a:srgbClr val="242424"/>
                </a:solidFill>
                <a:latin typeface="Open Sauce SemiBold"/>
              </a:rPr>
              <a:t>Methodology</a:t>
            </a:r>
          </a:p>
        </p:txBody>
      </p:sp>
      <p:sp>
        <p:nvSpPr>
          <p:cNvPr id="10" name="TextBox 10"/>
          <p:cNvSpPr txBox="1"/>
          <p:nvPr/>
        </p:nvSpPr>
        <p:spPr>
          <a:xfrm>
            <a:off x="8238438" y="453823"/>
            <a:ext cx="4378414" cy="485326"/>
          </a:xfrm>
          <a:prstGeom prst="rect">
            <a:avLst/>
          </a:prstGeom>
        </p:spPr>
        <p:txBody>
          <a:bodyPr lIns="0" tIns="0" rIns="0" bIns="0" rtlCol="0" anchor="t">
            <a:spAutoFit/>
          </a:bodyPr>
          <a:lstStyle/>
          <a:p>
            <a:pPr algn="ctr">
              <a:lnSpc>
                <a:spcPts val="4050"/>
              </a:lnSpc>
            </a:pPr>
            <a:r>
              <a:rPr lang="en-US" sz="3115" spc="-121" dirty="0">
                <a:solidFill>
                  <a:srgbClr val="242424"/>
                </a:solidFill>
                <a:latin typeface="Open Sauce SemiBold Bold"/>
              </a:rPr>
              <a:t>System Diagram</a:t>
            </a:r>
          </a:p>
        </p:txBody>
      </p:sp>
      <p:sp>
        <p:nvSpPr>
          <p:cNvPr id="11" name="TextBox 11"/>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a:solidFill>
                  <a:srgbClr val="04383F"/>
                </a:solidFill>
                <a:latin typeface="Open Sauce SemiBold"/>
              </a:rPr>
              <a:t>14/10/2021</a:t>
            </a:r>
          </a:p>
        </p:txBody>
      </p:sp>
      <p:sp>
        <p:nvSpPr>
          <p:cNvPr id="12" name="TextBox 12"/>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a:solidFill>
                  <a:srgbClr val="23442B"/>
                </a:solidFill>
                <a:latin typeface="Open Sauce SemiBold Bold"/>
              </a:rPr>
              <a:t>19</a:t>
            </a:r>
          </a:p>
        </p:txBody>
      </p:sp>
      <p:pic>
        <p:nvPicPr>
          <p:cNvPr id="14" name="Picture 13" descr="A screenshot of a diagram&#10;&#10;Description automatically generated">
            <a:extLst>
              <a:ext uri="{FF2B5EF4-FFF2-40B4-BE49-F238E27FC236}">
                <a16:creationId xmlns:a16="http://schemas.microsoft.com/office/drawing/2014/main" id="{CF8AB509-0478-C597-7369-99174F8E1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6371" y="1079373"/>
            <a:ext cx="9070602" cy="5197628"/>
          </a:xfrm>
          <a:prstGeom prst="rect">
            <a:avLst/>
          </a:prstGeom>
        </p:spPr>
      </p:pic>
      <p:sp>
        <p:nvSpPr>
          <p:cNvPr id="15" name="TextBox 14">
            <a:extLst>
              <a:ext uri="{FF2B5EF4-FFF2-40B4-BE49-F238E27FC236}">
                <a16:creationId xmlns:a16="http://schemas.microsoft.com/office/drawing/2014/main" id="{07FB07DA-7EC6-1E75-6149-682AC8AE7B64}"/>
              </a:ext>
            </a:extLst>
          </p:cNvPr>
          <p:cNvSpPr txBox="1"/>
          <p:nvPr/>
        </p:nvSpPr>
        <p:spPr>
          <a:xfrm>
            <a:off x="433460" y="1458860"/>
            <a:ext cx="7020689" cy="369332"/>
          </a:xfrm>
          <a:prstGeom prst="rect">
            <a:avLst/>
          </a:prstGeom>
          <a:noFill/>
        </p:spPr>
        <p:txBody>
          <a:bodyPr wrap="square" rtlCol="0">
            <a:spAutoFit/>
          </a:bodyPr>
          <a:lstStyle/>
          <a:p>
            <a:r>
              <a:rPr lang="en-US" dirty="0"/>
              <a:t>Identification and Giving Treatments for the Childhood OCD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0000"/>
          </a:blip>
          <a:srcRect r="36908"/>
          <a:stretch>
            <a:fillRect/>
          </a:stretch>
        </p:blipFill>
        <p:spPr>
          <a:xfrm>
            <a:off x="0" y="6299200"/>
            <a:ext cx="3432743" cy="587407"/>
          </a:xfrm>
          <a:prstGeom prst="rect">
            <a:avLst/>
          </a:prstGeom>
        </p:spPr>
      </p:pic>
      <p:sp>
        <p:nvSpPr>
          <p:cNvPr id="4" name="AutoShape 4"/>
          <p:cNvSpPr/>
          <p:nvPr/>
        </p:nvSpPr>
        <p:spPr>
          <a:xfrm>
            <a:off x="0" y="6299200"/>
            <a:ext cx="12192000" cy="6350"/>
          </a:xfrm>
          <a:prstGeom prst="rect">
            <a:avLst/>
          </a:prstGeom>
          <a:solidFill>
            <a:srgbClr val="242424"/>
          </a:solidFill>
        </p:spPr>
        <p:txBody>
          <a:bodyPr/>
          <a:lstStyle/>
          <a:p>
            <a:endParaRPr lang="en-US" sz="1200"/>
          </a:p>
        </p:txBody>
      </p:sp>
      <p:grpSp>
        <p:nvGrpSpPr>
          <p:cNvPr id="6" name="Group 6"/>
          <p:cNvGrpSpPr/>
          <p:nvPr/>
        </p:nvGrpSpPr>
        <p:grpSpPr>
          <a:xfrm>
            <a:off x="338310" y="4430578"/>
            <a:ext cx="5364928" cy="1296195"/>
            <a:chOff x="0" y="0"/>
            <a:chExt cx="10261650" cy="1539433"/>
          </a:xfrm>
        </p:grpSpPr>
        <p:sp>
          <p:nvSpPr>
            <p:cNvPr id="7" name="Freeform 7"/>
            <p:cNvSpPr/>
            <p:nvPr/>
          </p:nvSpPr>
          <p:spPr>
            <a:xfrm>
              <a:off x="0" y="0"/>
              <a:ext cx="10261650" cy="1539433"/>
            </a:xfrm>
            <a:custGeom>
              <a:avLst/>
              <a:gdLst/>
              <a:ahLst/>
              <a:cxnLst/>
              <a:rect l="l" t="t" r="r" b="b"/>
              <a:pathLst>
                <a:path w="10261650" h="1539433">
                  <a:moveTo>
                    <a:pt x="10137191" y="1539433"/>
                  </a:moveTo>
                  <a:lnTo>
                    <a:pt x="124460" y="1539433"/>
                  </a:lnTo>
                  <a:cubicBezTo>
                    <a:pt x="55880" y="1539433"/>
                    <a:pt x="0" y="1483553"/>
                    <a:pt x="0" y="1414973"/>
                  </a:cubicBezTo>
                  <a:lnTo>
                    <a:pt x="0" y="124460"/>
                  </a:lnTo>
                  <a:cubicBezTo>
                    <a:pt x="0" y="55880"/>
                    <a:pt x="55880" y="0"/>
                    <a:pt x="124460" y="0"/>
                  </a:cubicBezTo>
                  <a:lnTo>
                    <a:pt x="10137191" y="0"/>
                  </a:lnTo>
                  <a:cubicBezTo>
                    <a:pt x="10205770" y="0"/>
                    <a:pt x="10261650" y="55880"/>
                    <a:pt x="10261650" y="124460"/>
                  </a:cubicBezTo>
                  <a:lnTo>
                    <a:pt x="10261650" y="1414973"/>
                  </a:lnTo>
                  <a:cubicBezTo>
                    <a:pt x="10261650" y="1483553"/>
                    <a:pt x="10205770" y="1539433"/>
                    <a:pt x="10137191" y="1539433"/>
                  </a:cubicBezTo>
                  <a:close/>
                </a:path>
              </a:pathLst>
            </a:custGeom>
            <a:solidFill>
              <a:srgbClr val="2ED9C3">
                <a:alpha val="21961"/>
              </a:srgbClr>
            </a:solidFill>
          </p:spPr>
          <p:txBody>
            <a:bodyPr/>
            <a:lstStyle/>
            <a:p>
              <a:endParaRPr lang="en-US" sz="1200"/>
            </a:p>
          </p:txBody>
        </p:sp>
      </p:grpSp>
      <p:sp>
        <p:nvSpPr>
          <p:cNvPr id="8" name="TextBox 8"/>
          <p:cNvSpPr txBox="1"/>
          <p:nvPr/>
        </p:nvSpPr>
        <p:spPr>
          <a:xfrm>
            <a:off x="-597073" y="3119032"/>
            <a:ext cx="6697426" cy="941540"/>
          </a:xfrm>
          <a:prstGeom prst="rect">
            <a:avLst/>
          </a:prstGeom>
        </p:spPr>
        <p:txBody>
          <a:bodyPr lIns="0" tIns="0" rIns="0" bIns="0" rtlCol="0" anchor="t">
            <a:spAutoFit/>
          </a:bodyPr>
          <a:lstStyle/>
          <a:p>
            <a:pPr algn="ctr">
              <a:lnSpc>
                <a:spcPts val="2532"/>
              </a:lnSpc>
              <a:spcBef>
                <a:spcPct val="0"/>
              </a:spcBef>
            </a:pPr>
            <a:r>
              <a:rPr lang="en-US" sz="1809" dirty="0">
                <a:solidFill>
                  <a:srgbClr val="242424"/>
                </a:solidFill>
                <a:latin typeface="Open Sans"/>
              </a:rPr>
              <a:t>I have presented the child's </a:t>
            </a:r>
            <a:r>
              <a:rPr lang="en-US" sz="1809" dirty="0" err="1">
                <a:solidFill>
                  <a:srgbClr val="242424"/>
                </a:solidFill>
                <a:latin typeface="Open Sans"/>
              </a:rPr>
              <a:t>ocd</a:t>
            </a:r>
            <a:endParaRPr lang="en-US" sz="1809" dirty="0">
              <a:solidFill>
                <a:srgbClr val="242424"/>
              </a:solidFill>
              <a:latin typeface="Open Sans"/>
            </a:endParaRPr>
          </a:p>
          <a:p>
            <a:pPr algn="ctr">
              <a:lnSpc>
                <a:spcPts val="2532"/>
              </a:lnSpc>
              <a:spcBef>
                <a:spcPct val="0"/>
              </a:spcBef>
            </a:pPr>
            <a:r>
              <a:rPr lang="en-US" sz="1809" dirty="0">
                <a:solidFill>
                  <a:srgbClr val="242424"/>
                </a:solidFill>
                <a:latin typeface="Open Sans"/>
              </a:rPr>
              <a:t> condition in 3 levels to make it</a:t>
            </a:r>
          </a:p>
          <a:p>
            <a:pPr algn="ctr">
              <a:lnSpc>
                <a:spcPts val="2532"/>
              </a:lnSpc>
              <a:spcBef>
                <a:spcPct val="0"/>
              </a:spcBef>
            </a:pPr>
            <a:r>
              <a:rPr lang="en-US" sz="1809" dirty="0">
                <a:solidFill>
                  <a:srgbClr val="242424"/>
                </a:solidFill>
                <a:latin typeface="Open Sans"/>
              </a:rPr>
              <a:t> more user friendly.</a:t>
            </a:r>
          </a:p>
        </p:txBody>
      </p:sp>
      <p:sp>
        <p:nvSpPr>
          <p:cNvPr id="10" name="Freeform 10"/>
          <p:cNvSpPr/>
          <p:nvPr/>
        </p:nvSpPr>
        <p:spPr>
          <a:xfrm>
            <a:off x="338310" y="3118325"/>
            <a:ext cx="5364928" cy="957579"/>
          </a:xfrm>
          <a:custGeom>
            <a:avLst/>
            <a:gdLst/>
            <a:ahLst/>
            <a:cxnLst/>
            <a:rect l="l" t="t" r="r" b="b"/>
            <a:pathLst>
              <a:path w="10261650" h="1539433">
                <a:moveTo>
                  <a:pt x="10137191" y="1539433"/>
                </a:moveTo>
                <a:lnTo>
                  <a:pt x="124460" y="1539433"/>
                </a:lnTo>
                <a:cubicBezTo>
                  <a:pt x="55880" y="1539433"/>
                  <a:pt x="0" y="1483553"/>
                  <a:pt x="0" y="1414973"/>
                </a:cubicBezTo>
                <a:lnTo>
                  <a:pt x="0" y="124460"/>
                </a:lnTo>
                <a:cubicBezTo>
                  <a:pt x="0" y="55880"/>
                  <a:pt x="55880" y="0"/>
                  <a:pt x="124460" y="0"/>
                </a:cubicBezTo>
                <a:lnTo>
                  <a:pt x="10137191" y="0"/>
                </a:lnTo>
                <a:cubicBezTo>
                  <a:pt x="10205770" y="0"/>
                  <a:pt x="10261650" y="55880"/>
                  <a:pt x="10261650" y="124460"/>
                </a:cubicBezTo>
                <a:lnTo>
                  <a:pt x="10261650" y="1414973"/>
                </a:lnTo>
                <a:cubicBezTo>
                  <a:pt x="10261650" y="1483553"/>
                  <a:pt x="10205770" y="1539433"/>
                  <a:pt x="10137191" y="1539433"/>
                </a:cubicBezTo>
                <a:close/>
              </a:path>
            </a:pathLst>
          </a:custGeom>
          <a:solidFill>
            <a:srgbClr val="004AAD">
              <a:alpha val="21961"/>
            </a:srgbClr>
          </a:solidFill>
        </p:spPr>
        <p:txBody>
          <a:bodyPr/>
          <a:lstStyle/>
          <a:p>
            <a:endParaRPr lang="en-US" sz="1200" dirty="0"/>
          </a:p>
        </p:txBody>
      </p:sp>
      <p:pic>
        <p:nvPicPr>
          <p:cNvPr id="11" name="Picture 11"/>
          <p:cNvPicPr>
            <a:picLocks noChangeAspect="1"/>
          </p:cNvPicPr>
          <p:nvPr/>
        </p:nvPicPr>
        <p:blipFill>
          <a:blip r:embed="rId3"/>
          <a:srcRect/>
          <a:stretch>
            <a:fillRect/>
          </a:stretch>
        </p:blipFill>
        <p:spPr>
          <a:xfrm>
            <a:off x="-46618" y="4036469"/>
            <a:ext cx="1012461" cy="571670"/>
          </a:xfrm>
          <a:prstGeom prst="rect">
            <a:avLst/>
          </a:prstGeom>
        </p:spPr>
      </p:pic>
      <p:sp>
        <p:nvSpPr>
          <p:cNvPr id="12" name="TextBox 12"/>
          <p:cNvSpPr txBox="1"/>
          <p:nvPr/>
        </p:nvSpPr>
        <p:spPr>
          <a:xfrm>
            <a:off x="4947777" y="358983"/>
            <a:ext cx="7078891" cy="426079"/>
          </a:xfrm>
          <a:prstGeom prst="rect">
            <a:avLst/>
          </a:prstGeom>
        </p:spPr>
        <p:txBody>
          <a:bodyPr lIns="0" tIns="0" rIns="0" bIns="0" rtlCol="0" anchor="t">
            <a:spAutoFit/>
          </a:bodyPr>
          <a:lstStyle/>
          <a:p>
            <a:pPr algn="r">
              <a:lnSpc>
                <a:spcPts val="3552"/>
              </a:lnSpc>
            </a:pPr>
            <a:r>
              <a:rPr lang="en-US" sz="2733" spc="-106">
                <a:solidFill>
                  <a:srgbClr val="242424"/>
                </a:solidFill>
                <a:latin typeface="Open Sauce SemiBold Bold"/>
              </a:rPr>
              <a:t>Evidences for Completion</a:t>
            </a:r>
          </a:p>
        </p:txBody>
      </p:sp>
      <p:sp>
        <p:nvSpPr>
          <p:cNvPr id="13" name="TextBox 13"/>
          <p:cNvSpPr txBox="1"/>
          <p:nvPr/>
        </p:nvSpPr>
        <p:spPr>
          <a:xfrm>
            <a:off x="2756439" y="6472313"/>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IT20658786</a:t>
            </a:r>
            <a:r>
              <a:rPr lang="en-US" sz="800" spc="-31" dirty="0">
                <a:solidFill>
                  <a:srgbClr val="242424"/>
                </a:solidFill>
                <a:latin typeface="Arimo"/>
              </a:rPr>
              <a:t>| </a:t>
            </a:r>
            <a:r>
              <a:rPr lang="en-US" sz="2000" spc="-31" dirty="0">
                <a:solidFill>
                  <a:srgbClr val="242424"/>
                </a:solidFill>
                <a:latin typeface="Arimo"/>
              </a:rPr>
              <a:t>Wijesinghe M.A.E</a:t>
            </a:r>
            <a:r>
              <a:rPr lang="en-US" sz="800" spc="-31" dirty="0">
                <a:solidFill>
                  <a:srgbClr val="242424"/>
                </a:solidFill>
                <a:latin typeface="Arimo"/>
              </a:rPr>
              <a:t>| 2021 - 042 </a:t>
            </a:r>
          </a:p>
        </p:txBody>
      </p:sp>
      <p:sp>
        <p:nvSpPr>
          <p:cNvPr id="14" name="TextBox 14"/>
          <p:cNvSpPr txBox="1"/>
          <p:nvPr/>
        </p:nvSpPr>
        <p:spPr>
          <a:xfrm>
            <a:off x="338310" y="4621482"/>
            <a:ext cx="5364928" cy="904094"/>
          </a:xfrm>
          <a:prstGeom prst="rect">
            <a:avLst/>
          </a:prstGeom>
        </p:spPr>
        <p:txBody>
          <a:bodyPr lIns="0" tIns="0" rIns="0" bIns="0" rtlCol="0" anchor="t">
            <a:spAutoFit/>
          </a:bodyPr>
          <a:lstStyle/>
          <a:p>
            <a:pPr algn="ctr">
              <a:lnSpc>
                <a:spcPts val="2439"/>
              </a:lnSpc>
              <a:spcBef>
                <a:spcPct val="0"/>
              </a:spcBef>
            </a:pPr>
            <a:r>
              <a:rPr lang="en-US" sz="1742" dirty="0">
                <a:solidFill>
                  <a:srgbClr val="000000"/>
                </a:solidFill>
                <a:latin typeface="Open Sans"/>
              </a:rPr>
              <a:t>Through a Google form and under the supervision of a psychiatrist, I created a dataset containing obsessive thoughts that affect the individual's mind.</a:t>
            </a:r>
          </a:p>
        </p:txBody>
      </p:sp>
      <p:pic>
        <p:nvPicPr>
          <p:cNvPr id="15" name="Picture 15"/>
          <p:cNvPicPr>
            <a:picLocks noChangeAspect="1"/>
          </p:cNvPicPr>
          <p:nvPr/>
        </p:nvPicPr>
        <p:blipFill>
          <a:blip r:embed="rId3"/>
          <a:srcRect/>
          <a:stretch>
            <a:fillRect/>
          </a:stretch>
        </p:blipFill>
        <p:spPr>
          <a:xfrm>
            <a:off x="-8246" y="2765944"/>
            <a:ext cx="1012461" cy="571670"/>
          </a:xfrm>
          <a:prstGeom prst="rect">
            <a:avLst/>
          </a:prstGeom>
        </p:spPr>
      </p:pic>
      <p:grpSp>
        <p:nvGrpSpPr>
          <p:cNvPr id="16" name="Group 16"/>
          <p:cNvGrpSpPr/>
          <p:nvPr/>
        </p:nvGrpSpPr>
        <p:grpSpPr>
          <a:xfrm>
            <a:off x="3075906" y="1773501"/>
            <a:ext cx="5364928" cy="804836"/>
            <a:chOff x="0" y="0"/>
            <a:chExt cx="10261650" cy="1539433"/>
          </a:xfrm>
        </p:grpSpPr>
        <p:sp>
          <p:nvSpPr>
            <p:cNvPr id="17" name="Freeform 17"/>
            <p:cNvSpPr/>
            <p:nvPr/>
          </p:nvSpPr>
          <p:spPr>
            <a:xfrm>
              <a:off x="0" y="0"/>
              <a:ext cx="10261650" cy="1539433"/>
            </a:xfrm>
            <a:custGeom>
              <a:avLst/>
              <a:gdLst/>
              <a:ahLst/>
              <a:cxnLst/>
              <a:rect l="l" t="t" r="r" b="b"/>
              <a:pathLst>
                <a:path w="10261650" h="1539433">
                  <a:moveTo>
                    <a:pt x="10137191" y="1539433"/>
                  </a:moveTo>
                  <a:lnTo>
                    <a:pt x="124460" y="1539433"/>
                  </a:lnTo>
                  <a:cubicBezTo>
                    <a:pt x="55880" y="1539433"/>
                    <a:pt x="0" y="1483553"/>
                    <a:pt x="0" y="1414973"/>
                  </a:cubicBezTo>
                  <a:lnTo>
                    <a:pt x="0" y="124460"/>
                  </a:lnTo>
                  <a:cubicBezTo>
                    <a:pt x="0" y="55880"/>
                    <a:pt x="55880" y="0"/>
                    <a:pt x="124460" y="0"/>
                  </a:cubicBezTo>
                  <a:lnTo>
                    <a:pt x="10137191" y="0"/>
                  </a:lnTo>
                  <a:cubicBezTo>
                    <a:pt x="10205770" y="0"/>
                    <a:pt x="10261650" y="55880"/>
                    <a:pt x="10261650" y="124460"/>
                  </a:cubicBezTo>
                  <a:lnTo>
                    <a:pt x="10261650" y="1414973"/>
                  </a:lnTo>
                  <a:cubicBezTo>
                    <a:pt x="10261650" y="1483553"/>
                    <a:pt x="10205770" y="1539433"/>
                    <a:pt x="10137191" y="1539433"/>
                  </a:cubicBezTo>
                  <a:close/>
                </a:path>
              </a:pathLst>
            </a:custGeom>
            <a:solidFill>
              <a:srgbClr val="CB6CE6">
                <a:alpha val="21961"/>
              </a:srgbClr>
            </a:solidFill>
          </p:spPr>
          <p:txBody>
            <a:bodyPr/>
            <a:lstStyle/>
            <a:p>
              <a:endParaRPr lang="en-US" sz="1200"/>
            </a:p>
          </p:txBody>
        </p:sp>
      </p:grpSp>
      <p:sp>
        <p:nvSpPr>
          <p:cNvPr id="18" name="TextBox 18"/>
          <p:cNvSpPr txBox="1"/>
          <p:nvPr/>
        </p:nvSpPr>
        <p:spPr>
          <a:xfrm>
            <a:off x="3056699" y="1905573"/>
            <a:ext cx="5364928" cy="596317"/>
          </a:xfrm>
          <a:prstGeom prst="rect">
            <a:avLst/>
          </a:prstGeom>
        </p:spPr>
        <p:txBody>
          <a:bodyPr lIns="0" tIns="0" rIns="0" bIns="0" rtlCol="0" anchor="t">
            <a:spAutoFit/>
          </a:bodyPr>
          <a:lstStyle/>
          <a:p>
            <a:pPr algn="ctr">
              <a:lnSpc>
                <a:spcPts val="2439"/>
              </a:lnSpc>
              <a:spcBef>
                <a:spcPct val="0"/>
              </a:spcBef>
            </a:pPr>
            <a:r>
              <a:rPr lang="en-US" sz="1742" dirty="0">
                <a:solidFill>
                  <a:srgbClr val="000000"/>
                </a:solidFill>
                <a:latin typeface="Open Sans"/>
              </a:rPr>
              <a:t>I developed a successful teacher-administered questionnaire to determine if a child has OCD.</a:t>
            </a:r>
          </a:p>
        </p:txBody>
      </p:sp>
      <p:pic>
        <p:nvPicPr>
          <p:cNvPr id="19" name="Picture 19"/>
          <p:cNvPicPr>
            <a:picLocks noChangeAspect="1"/>
          </p:cNvPicPr>
          <p:nvPr/>
        </p:nvPicPr>
        <p:blipFill>
          <a:blip r:embed="rId3"/>
          <a:srcRect/>
          <a:stretch>
            <a:fillRect/>
          </a:stretch>
        </p:blipFill>
        <p:spPr>
          <a:xfrm>
            <a:off x="2751640" y="1487667"/>
            <a:ext cx="1012461" cy="571670"/>
          </a:xfrm>
          <a:prstGeom prst="rect">
            <a:avLst/>
          </a:prstGeom>
        </p:spPr>
      </p:pic>
      <p:grpSp>
        <p:nvGrpSpPr>
          <p:cNvPr id="20" name="Group 20"/>
          <p:cNvGrpSpPr/>
          <p:nvPr/>
        </p:nvGrpSpPr>
        <p:grpSpPr>
          <a:xfrm>
            <a:off x="6100352" y="2935195"/>
            <a:ext cx="5364928" cy="1069120"/>
            <a:chOff x="0" y="0"/>
            <a:chExt cx="10261650" cy="1539433"/>
          </a:xfrm>
        </p:grpSpPr>
        <p:sp>
          <p:nvSpPr>
            <p:cNvPr id="21" name="Freeform 21"/>
            <p:cNvSpPr/>
            <p:nvPr/>
          </p:nvSpPr>
          <p:spPr>
            <a:xfrm>
              <a:off x="0" y="0"/>
              <a:ext cx="10261650" cy="1539433"/>
            </a:xfrm>
            <a:custGeom>
              <a:avLst/>
              <a:gdLst/>
              <a:ahLst/>
              <a:cxnLst/>
              <a:rect l="l" t="t" r="r" b="b"/>
              <a:pathLst>
                <a:path w="10261650" h="1539433">
                  <a:moveTo>
                    <a:pt x="10137191" y="1539433"/>
                  </a:moveTo>
                  <a:lnTo>
                    <a:pt x="124460" y="1539433"/>
                  </a:lnTo>
                  <a:cubicBezTo>
                    <a:pt x="55880" y="1539433"/>
                    <a:pt x="0" y="1483553"/>
                    <a:pt x="0" y="1414973"/>
                  </a:cubicBezTo>
                  <a:lnTo>
                    <a:pt x="0" y="124460"/>
                  </a:lnTo>
                  <a:cubicBezTo>
                    <a:pt x="0" y="55880"/>
                    <a:pt x="55880" y="0"/>
                    <a:pt x="124460" y="0"/>
                  </a:cubicBezTo>
                  <a:lnTo>
                    <a:pt x="10137191" y="0"/>
                  </a:lnTo>
                  <a:cubicBezTo>
                    <a:pt x="10205770" y="0"/>
                    <a:pt x="10261650" y="55880"/>
                    <a:pt x="10261650" y="124460"/>
                  </a:cubicBezTo>
                  <a:lnTo>
                    <a:pt x="10261650" y="1414973"/>
                  </a:lnTo>
                  <a:cubicBezTo>
                    <a:pt x="10261650" y="1483553"/>
                    <a:pt x="10205770" y="1539433"/>
                    <a:pt x="10137191" y="1539433"/>
                  </a:cubicBezTo>
                  <a:close/>
                </a:path>
              </a:pathLst>
            </a:custGeom>
            <a:solidFill>
              <a:srgbClr val="C9E265">
                <a:alpha val="21961"/>
              </a:srgbClr>
            </a:solidFill>
          </p:spPr>
          <p:txBody>
            <a:bodyPr/>
            <a:lstStyle/>
            <a:p>
              <a:endParaRPr lang="en-US" sz="1200"/>
            </a:p>
          </p:txBody>
        </p:sp>
      </p:grpSp>
      <p:sp>
        <p:nvSpPr>
          <p:cNvPr id="22" name="TextBox 22"/>
          <p:cNvSpPr txBox="1"/>
          <p:nvPr/>
        </p:nvSpPr>
        <p:spPr>
          <a:xfrm>
            <a:off x="6285696" y="3076128"/>
            <a:ext cx="5364928" cy="904094"/>
          </a:xfrm>
          <a:prstGeom prst="rect">
            <a:avLst/>
          </a:prstGeom>
        </p:spPr>
        <p:txBody>
          <a:bodyPr lIns="0" tIns="0" rIns="0" bIns="0" rtlCol="0" anchor="t">
            <a:spAutoFit/>
          </a:bodyPr>
          <a:lstStyle/>
          <a:p>
            <a:pPr algn="ctr">
              <a:lnSpc>
                <a:spcPts val="2439"/>
              </a:lnSpc>
              <a:spcBef>
                <a:spcPct val="0"/>
              </a:spcBef>
            </a:pPr>
            <a:r>
              <a:rPr lang="en-US" sz="1742" dirty="0">
                <a:solidFill>
                  <a:srgbClr val="000000"/>
                </a:solidFill>
                <a:latin typeface="Open Sans"/>
              </a:rPr>
              <a:t>I successfully created a mobile game to teach the child's mind that it has the ability to get rid of harmful thoughts.</a:t>
            </a:r>
          </a:p>
        </p:txBody>
      </p:sp>
      <p:pic>
        <p:nvPicPr>
          <p:cNvPr id="23" name="Picture 23"/>
          <p:cNvPicPr>
            <a:picLocks noChangeAspect="1"/>
          </p:cNvPicPr>
          <p:nvPr/>
        </p:nvPicPr>
        <p:blipFill>
          <a:blip r:embed="rId3"/>
          <a:srcRect/>
          <a:stretch>
            <a:fillRect/>
          </a:stretch>
        </p:blipFill>
        <p:spPr>
          <a:xfrm>
            <a:off x="5779466" y="2765944"/>
            <a:ext cx="1012461" cy="571670"/>
          </a:xfrm>
          <a:prstGeom prst="rect">
            <a:avLst/>
          </a:prstGeom>
        </p:spPr>
      </p:pic>
      <p:grpSp>
        <p:nvGrpSpPr>
          <p:cNvPr id="24" name="Group 24"/>
          <p:cNvGrpSpPr/>
          <p:nvPr/>
        </p:nvGrpSpPr>
        <p:grpSpPr>
          <a:xfrm>
            <a:off x="6285696" y="4456913"/>
            <a:ext cx="5364928" cy="1362812"/>
            <a:chOff x="0" y="0"/>
            <a:chExt cx="10261650" cy="1539433"/>
          </a:xfrm>
        </p:grpSpPr>
        <p:sp>
          <p:nvSpPr>
            <p:cNvPr id="25" name="Freeform 25"/>
            <p:cNvSpPr/>
            <p:nvPr/>
          </p:nvSpPr>
          <p:spPr>
            <a:xfrm>
              <a:off x="0" y="0"/>
              <a:ext cx="10261650" cy="1539433"/>
            </a:xfrm>
            <a:custGeom>
              <a:avLst/>
              <a:gdLst/>
              <a:ahLst/>
              <a:cxnLst/>
              <a:rect l="l" t="t" r="r" b="b"/>
              <a:pathLst>
                <a:path w="10261650" h="1539433">
                  <a:moveTo>
                    <a:pt x="10137191" y="1539433"/>
                  </a:moveTo>
                  <a:lnTo>
                    <a:pt x="124460" y="1539433"/>
                  </a:lnTo>
                  <a:cubicBezTo>
                    <a:pt x="55880" y="1539433"/>
                    <a:pt x="0" y="1483553"/>
                    <a:pt x="0" y="1414973"/>
                  </a:cubicBezTo>
                  <a:lnTo>
                    <a:pt x="0" y="124460"/>
                  </a:lnTo>
                  <a:cubicBezTo>
                    <a:pt x="0" y="55880"/>
                    <a:pt x="55880" y="0"/>
                    <a:pt x="124460" y="0"/>
                  </a:cubicBezTo>
                  <a:lnTo>
                    <a:pt x="10137191" y="0"/>
                  </a:lnTo>
                  <a:cubicBezTo>
                    <a:pt x="10205770" y="0"/>
                    <a:pt x="10261650" y="55880"/>
                    <a:pt x="10261650" y="124460"/>
                  </a:cubicBezTo>
                  <a:lnTo>
                    <a:pt x="10261650" y="1414973"/>
                  </a:lnTo>
                  <a:cubicBezTo>
                    <a:pt x="10261650" y="1483553"/>
                    <a:pt x="10205770" y="1539433"/>
                    <a:pt x="10137191" y="1539433"/>
                  </a:cubicBezTo>
                  <a:close/>
                </a:path>
              </a:pathLst>
            </a:custGeom>
            <a:solidFill>
              <a:srgbClr val="E45E5E">
                <a:alpha val="21961"/>
              </a:srgbClr>
            </a:solidFill>
          </p:spPr>
          <p:txBody>
            <a:bodyPr/>
            <a:lstStyle/>
            <a:p>
              <a:endParaRPr lang="en-US" sz="1200"/>
            </a:p>
          </p:txBody>
        </p:sp>
      </p:grpSp>
      <p:sp>
        <p:nvSpPr>
          <p:cNvPr id="26" name="TextBox 26"/>
          <p:cNvSpPr txBox="1"/>
          <p:nvPr/>
        </p:nvSpPr>
        <p:spPr>
          <a:xfrm>
            <a:off x="6285696" y="4527446"/>
            <a:ext cx="5364928" cy="1211870"/>
          </a:xfrm>
          <a:prstGeom prst="rect">
            <a:avLst/>
          </a:prstGeom>
        </p:spPr>
        <p:txBody>
          <a:bodyPr lIns="0" tIns="0" rIns="0" bIns="0" rtlCol="0" anchor="t">
            <a:spAutoFit/>
          </a:bodyPr>
          <a:lstStyle/>
          <a:p>
            <a:pPr algn="ctr">
              <a:lnSpc>
                <a:spcPts val="2439"/>
              </a:lnSpc>
              <a:spcBef>
                <a:spcPct val="0"/>
              </a:spcBef>
            </a:pPr>
            <a:r>
              <a:rPr lang="en-US" sz="1742" dirty="0">
                <a:solidFill>
                  <a:srgbClr val="000000"/>
                </a:solidFill>
                <a:latin typeface="Open Sans"/>
              </a:rPr>
              <a:t>I have provided some quick and mind-calming activities accepted by researchers under the treatments category to be given to a child who is always affected by such obsessive thoughts.</a:t>
            </a:r>
          </a:p>
        </p:txBody>
      </p:sp>
      <p:pic>
        <p:nvPicPr>
          <p:cNvPr id="27" name="Picture 27"/>
          <p:cNvPicPr>
            <a:picLocks noChangeAspect="1"/>
          </p:cNvPicPr>
          <p:nvPr/>
        </p:nvPicPr>
        <p:blipFill>
          <a:blip r:embed="rId3"/>
          <a:srcRect/>
          <a:stretch>
            <a:fillRect/>
          </a:stretch>
        </p:blipFill>
        <p:spPr>
          <a:xfrm>
            <a:off x="5961430" y="4171078"/>
            <a:ext cx="1012461" cy="571670"/>
          </a:xfrm>
          <a:prstGeom prst="rect">
            <a:avLst/>
          </a:prstGeom>
        </p:spPr>
      </p:pic>
      <p:sp>
        <p:nvSpPr>
          <p:cNvPr id="28" name="TextBox 28"/>
          <p:cNvSpPr txBox="1"/>
          <p:nvPr/>
        </p:nvSpPr>
        <p:spPr>
          <a:xfrm>
            <a:off x="4842604" y="861483"/>
            <a:ext cx="7196459" cy="889090"/>
          </a:xfrm>
          <a:prstGeom prst="rect">
            <a:avLst/>
          </a:prstGeom>
        </p:spPr>
        <p:txBody>
          <a:bodyPr lIns="0" tIns="0" rIns="0" bIns="0" rtlCol="0" anchor="t">
            <a:spAutoFit/>
          </a:bodyPr>
          <a:lstStyle/>
          <a:p>
            <a:pPr algn="r">
              <a:lnSpc>
                <a:spcPts val="3612"/>
              </a:lnSpc>
            </a:pPr>
            <a:r>
              <a:rPr lang="en-US" sz="2778" spc="-108" dirty="0">
                <a:solidFill>
                  <a:srgbClr val="242424"/>
                </a:solidFill>
                <a:latin typeface="Open Sauce SemiBold Bold"/>
              </a:rPr>
              <a:t>Summary of Sub Objective </a:t>
            </a:r>
          </a:p>
          <a:p>
            <a:pPr algn="r">
              <a:lnSpc>
                <a:spcPts val="3612"/>
              </a:lnSpc>
            </a:pPr>
            <a:r>
              <a:rPr lang="en-US" sz="2778" spc="-108" dirty="0">
                <a:solidFill>
                  <a:srgbClr val="242424"/>
                </a:solidFill>
                <a:latin typeface="Open Sauce SemiBold Bold"/>
              </a:rPr>
              <a:t>Achievement</a:t>
            </a:r>
          </a:p>
        </p:txBody>
      </p:sp>
      <p:sp>
        <p:nvSpPr>
          <p:cNvPr id="29" name="TextBox 29"/>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a:solidFill>
                  <a:srgbClr val="04383F"/>
                </a:solidFill>
                <a:latin typeface="Open Sauce SemiBold"/>
              </a:rPr>
              <a:t>14/10/2021</a:t>
            </a:r>
          </a:p>
        </p:txBody>
      </p:sp>
      <p:sp>
        <p:nvSpPr>
          <p:cNvPr id="30" name="TextBox 30"/>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a:solidFill>
                  <a:srgbClr val="23442B"/>
                </a:solidFill>
                <a:latin typeface="Open Sauce SemiBold Bold"/>
              </a:rPr>
              <a:t>44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0000"/>
          </a:blip>
          <a:srcRect r="36908"/>
          <a:stretch>
            <a:fillRect/>
          </a:stretch>
        </p:blipFill>
        <p:spPr>
          <a:xfrm>
            <a:off x="0" y="6299200"/>
            <a:ext cx="3432743" cy="587407"/>
          </a:xfrm>
          <a:prstGeom prst="rect">
            <a:avLst/>
          </a:prstGeom>
        </p:spPr>
      </p:pic>
      <p:sp>
        <p:nvSpPr>
          <p:cNvPr id="3" name="AutoShape 3"/>
          <p:cNvSpPr/>
          <p:nvPr/>
        </p:nvSpPr>
        <p:spPr>
          <a:xfrm>
            <a:off x="0" y="6299200"/>
            <a:ext cx="12192000" cy="6350"/>
          </a:xfrm>
          <a:prstGeom prst="rect">
            <a:avLst/>
          </a:prstGeom>
          <a:solidFill>
            <a:srgbClr val="242424"/>
          </a:solidFill>
        </p:spPr>
        <p:txBody>
          <a:bodyPr/>
          <a:lstStyle/>
          <a:p>
            <a:endParaRPr lang="en-US" sz="1200"/>
          </a:p>
        </p:txBody>
      </p:sp>
      <p:sp>
        <p:nvSpPr>
          <p:cNvPr id="6" name="TextBox 6"/>
          <p:cNvSpPr txBox="1"/>
          <p:nvPr/>
        </p:nvSpPr>
        <p:spPr>
          <a:xfrm>
            <a:off x="4830209" y="917553"/>
            <a:ext cx="7196459" cy="427425"/>
          </a:xfrm>
          <a:prstGeom prst="rect">
            <a:avLst/>
          </a:prstGeom>
        </p:spPr>
        <p:txBody>
          <a:bodyPr lIns="0" tIns="0" rIns="0" bIns="0" rtlCol="0" anchor="t">
            <a:spAutoFit/>
          </a:bodyPr>
          <a:lstStyle/>
          <a:p>
            <a:pPr algn="r">
              <a:lnSpc>
                <a:spcPts val="3612"/>
              </a:lnSpc>
            </a:pPr>
            <a:r>
              <a:rPr lang="en-US" sz="2778" spc="-108" dirty="0">
                <a:solidFill>
                  <a:srgbClr val="242424"/>
                </a:solidFill>
                <a:latin typeface="Open Sauce SemiBold Bold"/>
              </a:rPr>
              <a:t>Of Data Gathering</a:t>
            </a:r>
          </a:p>
        </p:txBody>
      </p:sp>
      <p:sp>
        <p:nvSpPr>
          <p:cNvPr id="9" name="TextBox 9"/>
          <p:cNvSpPr txBox="1"/>
          <p:nvPr/>
        </p:nvSpPr>
        <p:spPr>
          <a:xfrm>
            <a:off x="4947777" y="358983"/>
            <a:ext cx="7078891" cy="426079"/>
          </a:xfrm>
          <a:prstGeom prst="rect">
            <a:avLst/>
          </a:prstGeom>
        </p:spPr>
        <p:txBody>
          <a:bodyPr lIns="0" tIns="0" rIns="0" bIns="0" rtlCol="0" anchor="t">
            <a:spAutoFit/>
          </a:bodyPr>
          <a:lstStyle/>
          <a:p>
            <a:pPr algn="r">
              <a:lnSpc>
                <a:spcPts val="3552"/>
              </a:lnSpc>
            </a:pPr>
            <a:r>
              <a:rPr lang="en-US" sz="2733" spc="-106">
                <a:solidFill>
                  <a:srgbClr val="242424"/>
                </a:solidFill>
                <a:latin typeface="Open Sauce SemiBold Bold"/>
              </a:rPr>
              <a:t>Evidences for Completion</a:t>
            </a:r>
          </a:p>
        </p:txBody>
      </p:sp>
      <p:sp>
        <p:nvSpPr>
          <p:cNvPr id="10" name="TextBox 10"/>
          <p:cNvSpPr txBox="1"/>
          <p:nvPr/>
        </p:nvSpPr>
        <p:spPr>
          <a:xfrm>
            <a:off x="2756439" y="6472313"/>
            <a:ext cx="7439915" cy="285335"/>
          </a:xfrm>
          <a:prstGeom prst="rect">
            <a:avLst/>
          </a:prstGeom>
        </p:spPr>
        <p:txBody>
          <a:bodyPr lIns="0" tIns="0" rIns="0" bIns="0" rtlCol="0" anchor="t">
            <a:spAutoFit/>
          </a:bodyPr>
          <a:lstStyle/>
          <a:p>
            <a:pPr algn="ctr">
              <a:lnSpc>
                <a:spcPts val="2426"/>
              </a:lnSpc>
            </a:pPr>
            <a:r>
              <a:rPr lang="en-US" sz="1866" spc="-73">
                <a:solidFill>
                  <a:srgbClr val="242424"/>
                </a:solidFill>
                <a:latin typeface="Open Sauce SemiBold"/>
              </a:rPr>
              <a:t>IT18051612</a:t>
            </a:r>
            <a:r>
              <a:rPr lang="en-US" sz="800" spc="-31">
                <a:solidFill>
                  <a:srgbClr val="242424"/>
                </a:solidFill>
                <a:latin typeface="Arimo"/>
              </a:rPr>
              <a:t> | Rajapaksha H.M.U.D | 2021 - 042 </a:t>
            </a:r>
          </a:p>
        </p:txBody>
      </p:sp>
      <p:sp>
        <p:nvSpPr>
          <p:cNvPr id="12" name="TextBox 12"/>
          <p:cNvSpPr txBox="1"/>
          <p:nvPr/>
        </p:nvSpPr>
        <p:spPr>
          <a:xfrm>
            <a:off x="6092826" y="2428355"/>
            <a:ext cx="6350" cy="263790"/>
          </a:xfrm>
          <a:prstGeom prst="rect">
            <a:avLst/>
          </a:prstGeom>
        </p:spPr>
        <p:txBody>
          <a:bodyPr lIns="0" tIns="0" rIns="0" bIns="0" rtlCol="0" anchor="t">
            <a:spAutoFit/>
          </a:bodyPr>
          <a:lstStyle/>
          <a:p>
            <a:pPr algn="ctr">
              <a:lnSpc>
                <a:spcPts val="2252"/>
              </a:lnSpc>
              <a:spcBef>
                <a:spcPct val="0"/>
              </a:spcBef>
            </a:pPr>
            <a:endParaRPr sz="1200"/>
          </a:p>
        </p:txBody>
      </p:sp>
      <p:sp>
        <p:nvSpPr>
          <p:cNvPr id="15" name="TextBox 15"/>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a:solidFill>
                  <a:srgbClr val="04383F"/>
                </a:solidFill>
                <a:latin typeface="Open Sauce SemiBold"/>
              </a:rPr>
              <a:t>14/10/2021</a:t>
            </a:r>
          </a:p>
        </p:txBody>
      </p:sp>
      <p:sp>
        <p:nvSpPr>
          <p:cNvPr id="16" name="TextBox 16"/>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a:solidFill>
                  <a:srgbClr val="23442B"/>
                </a:solidFill>
                <a:latin typeface="Open Sauce SemiBold Bold"/>
              </a:rPr>
              <a:t>43</a:t>
            </a:r>
          </a:p>
        </p:txBody>
      </p:sp>
      <p:pic>
        <p:nvPicPr>
          <p:cNvPr id="18" name="Picture 17" descr="A screenshot of a computer&#10;&#10;Description automatically generated">
            <a:extLst>
              <a:ext uri="{FF2B5EF4-FFF2-40B4-BE49-F238E27FC236}">
                <a16:creationId xmlns:a16="http://schemas.microsoft.com/office/drawing/2014/main" id="{75C07642-41B7-A713-1160-C4ECD8D19F13}"/>
              </a:ext>
            </a:extLst>
          </p:cNvPr>
          <p:cNvPicPr>
            <a:picLocks noChangeAspect="1"/>
          </p:cNvPicPr>
          <p:nvPr/>
        </p:nvPicPr>
        <p:blipFill rotWithShape="1">
          <a:blip r:embed="rId3">
            <a:extLst>
              <a:ext uri="{28A0092B-C50C-407E-A947-70E740481C1C}">
                <a14:useLocalDpi xmlns:a14="http://schemas.microsoft.com/office/drawing/2010/main" val="0"/>
              </a:ext>
            </a:extLst>
          </a:blip>
          <a:srcRect l="474" t="1" b="4946"/>
          <a:stretch/>
        </p:blipFill>
        <p:spPr>
          <a:xfrm>
            <a:off x="-8979" y="279177"/>
            <a:ext cx="5205975" cy="3723946"/>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642CBE72-87A5-D0DF-903D-03A5D8634980}"/>
              </a:ext>
            </a:extLst>
          </p:cNvPr>
          <p:cNvPicPr>
            <a:picLocks noChangeAspect="1"/>
          </p:cNvPicPr>
          <p:nvPr/>
        </p:nvPicPr>
        <p:blipFill rotWithShape="1">
          <a:blip r:embed="rId4">
            <a:extLst>
              <a:ext uri="{28A0092B-C50C-407E-A947-70E740481C1C}">
                <a14:useLocalDpi xmlns:a14="http://schemas.microsoft.com/office/drawing/2010/main" val="0"/>
              </a:ext>
            </a:extLst>
          </a:blip>
          <a:srcRect l="2112" b="6899"/>
          <a:stretch/>
        </p:blipFill>
        <p:spPr>
          <a:xfrm>
            <a:off x="0" y="3368903"/>
            <a:ext cx="4821902" cy="2883424"/>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1F0433C3-D283-DC82-12B6-2EB6C19C573F}"/>
              </a:ext>
            </a:extLst>
          </p:cNvPr>
          <p:cNvPicPr>
            <a:picLocks noChangeAspect="1"/>
          </p:cNvPicPr>
          <p:nvPr/>
        </p:nvPicPr>
        <p:blipFill rotWithShape="1">
          <a:blip r:embed="rId5">
            <a:extLst>
              <a:ext uri="{28A0092B-C50C-407E-A947-70E740481C1C}">
                <a14:useLocalDpi xmlns:a14="http://schemas.microsoft.com/office/drawing/2010/main" val="0"/>
              </a:ext>
            </a:extLst>
          </a:blip>
          <a:srcRect l="870" r="-1" b="9121"/>
          <a:stretch/>
        </p:blipFill>
        <p:spPr>
          <a:xfrm>
            <a:off x="3929420" y="3039715"/>
            <a:ext cx="4483511" cy="3303639"/>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B5638F41-4793-8953-EE82-31E38235F8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1902" y="27608"/>
            <a:ext cx="3389962" cy="2764729"/>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4914133E-3FFE-EE2E-8AE5-47A72C5028CB}"/>
              </a:ext>
            </a:extLst>
          </p:cNvPr>
          <p:cNvPicPr>
            <a:picLocks noChangeAspect="1"/>
          </p:cNvPicPr>
          <p:nvPr/>
        </p:nvPicPr>
        <p:blipFill rotWithShape="1">
          <a:blip r:embed="rId7">
            <a:extLst>
              <a:ext uri="{28A0092B-C50C-407E-A947-70E740481C1C}">
                <a14:useLocalDpi xmlns:a14="http://schemas.microsoft.com/office/drawing/2010/main" val="0"/>
              </a:ext>
            </a:extLst>
          </a:blip>
          <a:srcRect l="-1308" t="726" r="1708" b="5549"/>
          <a:stretch/>
        </p:blipFill>
        <p:spPr>
          <a:xfrm>
            <a:off x="3908773" y="286306"/>
            <a:ext cx="3236581" cy="2575725"/>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C4EECE16-34DD-D838-8120-58E337817839}"/>
              </a:ext>
            </a:extLst>
          </p:cNvPr>
          <p:cNvPicPr>
            <a:picLocks noChangeAspect="1"/>
          </p:cNvPicPr>
          <p:nvPr/>
        </p:nvPicPr>
        <p:blipFill rotWithShape="1">
          <a:blip r:embed="rId8">
            <a:extLst>
              <a:ext uri="{28A0092B-C50C-407E-A947-70E740481C1C}">
                <a14:useLocalDpi xmlns:a14="http://schemas.microsoft.com/office/drawing/2010/main" val="0"/>
              </a:ext>
            </a:extLst>
          </a:blip>
          <a:srcRect l="24455" t="26645" r="24677" b="5551"/>
          <a:stretch/>
        </p:blipFill>
        <p:spPr>
          <a:xfrm>
            <a:off x="8210481" y="1675102"/>
            <a:ext cx="3765754" cy="37239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0000"/>
          </a:blip>
          <a:srcRect r="36908"/>
          <a:stretch>
            <a:fillRect/>
          </a:stretch>
        </p:blipFill>
        <p:spPr>
          <a:xfrm>
            <a:off x="0" y="6299200"/>
            <a:ext cx="3432743" cy="587407"/>
          </a:xfrm>
          <a:prstGeom prst="rect">
            <a:avLst/>
          </a:prstGeom>
        </p:spPr>
      </p:pic>
      <p:sp>
        <p:nvSpPr>
          <p:cNvPr id="3" name="AutoShape 3"/>
          <p:cNvSpPr/>
          <p:nvPr/>
        </p:nvSpPr>
        <p:spPr>
          <a:xfrm>
            <a:off x="0" y="6299200"/>
            <a:ext cx="12192000" cy="6350"/>
          </a:xfrm>
          <a:prstGeom prst="rect">
            <a:avLst/>
          </a:prstGeom>
          <a:solidFill>
            <a:srgbClr val="242424"/>
          </a:solidFill>
        </p:spPr>
        <p:txBody>
          <a:bodyPr/>
          <a:lstStyle/>
          <a:p>
            <a:endParaRPr lang="en-US" sz="1200"/>
          </a:p>
        </p:txBody>
      </p:sp>
      <p:sp>
        <p:nvSpPr>
          <p:cNvPr id="9" name="TextBox 9"/>
          <p:cNvSpPr txBox="1"/>
          <p:nvPr/>
        </p:nvSpPr>
        <p:spPr>
          <a:xfrm>
            <a:off x="4957609" y="162799"/>
            <a:ext cx="7078891" cy="1349408"/>
          </a:xfrm>
          <a:prstGeom prst="rect">
            <a:avLst/>
          </a:prstGeom>
        </p:spPr>
        <p:txBody>
          <a:bodyPr lIns="0" tIns="0" rIns="0" bIns="0" rtlCol="0" anchor="t">
            <a:spAutoFit/>
          </a:bodyPr>
          <a:lstStyle/>
          <a:p>
            <a:pPr algn="r">
              <a:lnSpc>
                <a:spcPts val="3552"/>
              </a:lnSpc>
            </a:pPr>
            <a:r>
              <a:rPr lang="en-US" sz="2733" spc="-106">
                <a:solidFill>
                  <a:srgbClr val="242424"/>
                </a:solidFill>
                <a:latin typeface="Open Sauce SemiBold Bold"/>
              </a:rPr>
              <a:t>Evidence that the software was developed under the supervision of and certified by those with expertise in pediatric OCD.</a:t>
            </a:r>
            <a:endParaRPr lang="en-US" sz="2733" spc="-106" dirty="0">
              <a:solidFill>
                <a:srgbClr val="242424"/>
              </a:solidFill>
              <a:latin typeface="Open Sauce SemiBold Bold"/>
            </a:endParaRPr>
          </a:p>
        </p:txBody>
      </p:sp>
      <p:sp>
        <p:nvSpPr>
          <p:cNvPr id="10" name="TextBox 10"/>
          <p:cNvSpPr txBox="1"/>
          <p:nvPr/>
        </p:nvSpPr>
        <p:spPr>
          <a:xfrm>
            <a:off x="2756439" y="6472313"/>
            <a:ext cx="7439915" cy="307777"/>
          </a:xfrm>
          <a:prstGeom prst="rect">
            <a:avLst/>
          </a:prstGeom>
        </p:spPr>
        <p:txBody>
          <a:bodyPr lIns="0" tIns="0" rIns="0" bIns="0" rtlCol="0" anchor="t">
            <a:spAutoFit/>
          </a:bodyPr>
          <a:lstStyle/>
          <a:p>
            <a:pPr algn="ctr">
              <a:lnSpc>
                <a:spcPts val="2426"/>
              </a:lnSpc>
            </a:pPr>
            <a:r>
              <a:rPr lang="en-US" sz="1866" spc="-73">
                <a:solidFill>
                  <a:srgbClr val="242424"/>
                </a:solidFill>
                <a:latin typeface="Open Sauce SemiBold"/>
              </a:rPr>
              <a:t>IT20658786</a:t>
            </a:r>
            <a:r>
              <a:rPr lang="en-US" sz="800" spc="-31">
                <a:solidFill>
                  <a:srgbClr val="242424"/>
                </a:solidFill>
                <a:latin typeface="Arimo"/>
              </a:rPr>
              <a:t> | </a:t>
            </a:r>
            <a:r>
              <a:rPr lang="en-US" sz="2000" spc="-31">
                <a:solidFill>
                  <a:srgbClr val="242424"/>
                </a:solidFill>
                <a:latin typeface="Arimo"/>
              </a:rPr>
              <a:t>Wijesinghe M.A.E</a:t>
            </a:r>
            <a:r>
              <a:rPr lang="en-US" sz="800" spc="-31">
                <a:solidFill>
                  <a:srgbClr val="242424"/>
                </a:solidFill>
                <a:latin typeface="Arimo"/>
              </a:rPr>
              <a:t>| 2021 - 042 </a:t>
            </a:r>
            <a:endParaRPr lang="en-US" sz="800" spc="-31" dirty="0">
              <a:solidFill>
                <a:srgbClr val="242424"/>
              </a:solidFill>
              <a:latin typeface="Arimo"/>
            </a:endParaRPr>
          </a:p>
        </p:txBody>
      </p:sp>
      <p:sp>
        <p:nvSpPr>
          <p:cNvPr id="12" name="TextBox 12"/>
          <p:cNvSpPr txBox="1"/>
          <p:nvPr/>
        </p:nvSpPr>
        <p:spPr>
          <a:xfrm>
            <a:off x="6092826" y="2428355"/>
            <a:ext cx="6350" cy="263790"/>
          </a:xfrm>
          <a:prstGeom prst="rect">
            <a:avLst/>
          </a:prstGeom>
        </p:spPr>
        <p:txBody>
          <a:bodyPr lIns="0" tIns="0" rIns="0" bIns="0" rtlCol="0" anchor="t">
            <a:spAutoFit/>
          </a:bodyPr>
          <a:lstStyle/>
          <a:p>
            <a:pPr algn="ctr">
              <a:lnSpc>
                <a:spcPts val="2252"/>
              </a:lnSpc>
              <a:spcBef>
                <a:spcPct val="0"/>
              </a:spcBef>
            </a:pPr>
            <a:endParaRPr sz="1200"/>
          </a:p>
        </p:txBody>
      </p:sp>
      <p:sp>
        <p:nvSpPr>
          <p:cNvPr id="15" name="TextBox 15"/>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a:solidFill>
                  <a:srgbClr val="04383F"/>
                </a:solidFill>
                <a:latin typeface="Open Sauce SemiBold"/>
              </a:rPr>
              <a:t>14/10/2021</a:t>
            </a:r>
          </a:p>
        </p:txBody>
      </p:sp>
      <p:sp>
        <p:nvSpPr>
          <p:cNvPr id="16" name="TextBox 16"/>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a:solidFill>
                  <a:srgbClr val="23442B"/>
                </a:solidFill>
                <a:latin typeface="Open Sauce SemiBold Bold"/>
              </a:rPr>
              <a:t>43</a:t>
            </a:r>
          </a:p>
        </p:txBody>
      </p:sp>
      <p:pic>
        <p:nvPicPr>
          <p:cNvPr id="18" name="Picture 17" descr="A screenshot of a chat&#10;&#10;Description automatically generated">
            <a:extLst>
              <a:ext uri="{FF2B5EF4-FFF2-40B4-BE49-F238E27FC236}">
                <a16:creationId xmlns:a16="http://schemas.microsoft.com/office/drawing/2014/main" id="{7FB0A779-97F3-8341-0384-5CAC731E3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981" y="1950368"/>
            <a:ext cx="1840028" cy="3338244"/>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7B8E58E2-B239-F7F2-2147-DF8E3D113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143" y="1093024"/>
            <a:ext cx="2033972" cy="3724582"/>
          </a:xfrm>
          <a:prstGeom prst="rect">
            <a:avLst/>
          </a:prstGeom>
        </p:spPr>
      </p:pic>
      <p:sp>
        <p:nvSpPr>
          <p:cNvPr id="21" name="TextBox 20">
            <a:extLst>
              <a:ext uri="{FF2B5EF4-FFF2-40B4-BE49-F238E27FC236}">
                <a16:creationId xmlns:a16="http://schemas.microsoft.com/office/drawing/2014/main" id="{C49E9715-BBCF-557C-8359-01B7255F3866}"/>
              </a:ext>
            </a:extLst>
          </p:cNvPr>
          <p:cNvSpPr txBox="1"/>
          <p:nvPr/>
        </p:nvSpPr>
        <p:spPr>
          <a:xfrm>
            <a:off x="6745231" y="5500840"/>
            <a:ext cx="3451123" cy="646331"/>
          </a:xfrm>
          <a:prstGeom prst="rect">
            <a:avLst/>
          </a:prstGeom>
          <a:noFill/>
        </p:spPr>
        <p:txBody>
          <a:bodyPr wrap="square" rtlCol="0">
            <a:spAutoFit/>
          </a:bodyPr>
          <a:lstStyle/>
          <a:p>
            <a:r>
              <a:rPr lang="en-US"/>
              <a:t>Mrs.Linda SenarathBA in Psychology ( AUW, Bangladesh)</a:t>
            </a:r>
            <a:endParaRPr lang="en-US" dirty="0"/>
          </a:p>
        </p:txBody>
      </p:sp>
      <p:sp>
        <p:nvSpPr>
          <p:cNvPr id="22" name="TextBox 21">
            <a:extLst>
              <a:ext uri="{FF2B5EF4-FFF2-40B4-BE49-F238E27FC236}">
                <a16:creationId xmlns:a16="http://schemas.microsoft.com/office/drawing/2014/main" id="{A61BD05E-A552-E58C-364A-8E58732CDB33}"/>
              </a:ext>
            </a:extLst>
          </p:cNvPr>
          <p:cNvSpPr txBox="1"/>
          <p:nvPr/>
        </p:nvSpPr>
        <p:spPr>
          <a:xfrm>
            <a:off x="354839" y="5348811"/>
            <a:ext cx="3687097" cy="646331"/>
          </a:xfrm>
          <a:prstGeom prst="rect">
            <a:avLst/>
          </a:prstGeom>
          <a:noFill/>
        </p:spPr>
        <p:txBody>
          <a:bodyPr wrap="square" rtlCol="0">
            <a:spAutoFit/>
          </a:bodyPr>
          <a:lstStyle/>
          <a:p>
            <a:r>
              <a:rPr lang="en-US"/>
              <a:t>Mrs.Pabasara Wijesiriwardenaa</a:t>
            </a:r>
          </a:p>
          <a:p>
            <a:r>
              <a:rPr lang="en-US"/>
              <a:t>Bsc. Speech and Language Therapy</a:t>
            </a:r>
            <a:endParaRPr lang="en-US" dirty="0"/>
          </a:p>
        </p:txBody>
      </p:sp>
      <p:pic>
        <p:nvPicPr>
          <p:cNvPr id="5" name="Picture 4" descr="A screenshot of a chat&#10;&#10;Description automatically generated">
            <a:extLst>
              <a:ext uri="{FF2B5EF4-FFF2-40B4-BE49-F238E27FC236}">
                <a16:creationId xmlns:a16="http://schemas.microsoft.com/office/drawing/2014/main" id="{9236014E-1D6E-09DD-0A47-CBF6C0B056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6021" y="1158051"/>
            <a:ext cx="2382903" cy="4236272"/>
          </a:xfrm>
          <a:prstGeom prst="rect">
            <a:avLst/>
          </a:prstGeom>
        </p:spPr>
      </p:pic>
      <p:pic>
        <p:nvPicPr>
          <p:cNvPr id="7" name="Picture 6" descr="A screenshot of a chat&#10;&#10;Description automatically generated">
            <a:extLst>
              <a:ext uri="{FF2B5EF4-FFF2-40B4-BE49-F238E27FC236}">
                <a16:creationId xmlns:a16="http://schemas.microsoft.com/office/drawing/2014/main" id="{068DE1FB-222C-122D-06B7-4BFAC93BBC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6688" y="1126739"/>
            <a:ext cx="2268792" cy="40334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285335"/>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IT20666774    |   Gayashan K.L   |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3" name="TextBox 13"/>
          <p:cNvSpPr txBox="1"/>
          <p:nvPr/>
        </p:nvSpPr>
        <p:spPr>
          <a:xfrm>
            <a:off x="335280" y="3143624"/>
            <a:ext cx="12192000" cy="688907"/>
          </a:xfrm>
          <a:prstGeom prst="rect">
            <a:avLst/>
          </a:prstGeom>
        </p:spPr>
        <p:txBody>
          <a:bodyPr lIns="0" tIns="0" rIns="0" bIns="0" rtlCol="0" anchor="t">
            <a:spAutoFit/>
          </a:bodyPr>
          <a:lstStyle/>
          <a:p>
            <a:pPr algn="ctr">
              <a:lnSpc>
                <a:spcPts val="5835"/>
              </a:lnSpc>
            </a:pPr>
            <a:r>
              <a:rPr lang="en-US" sz="4488" spc="-175" dirty="0">
                <a:solidFill>
                  <a:srgbClr val="242424"/>
                </a:solidFill>
                <a:latin typeface="Open Sauce SemiBold Bold"/>
              </a:rPr>
              <a:t>IT20666774 | Gayashan K.L</a:t>
            </a:r>
          </a:p>
        </p:txBody>
      </p:sp>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pic>
        <p:nvPicPr>
          <p:cNvPr id="18" name="Picture 17" descr="A person in a blue suit&#10;&#10;Description automatically generated">
            <a:extLst>
              <a:ext uri="{FF2B5EF4-FFF2-40B4-BE49-F238E27FC236}">
                <a16:creationId xmlns:a16="http://schemas.microsoft.com/office/drawing/2014/main" id="{CE3636A5-1FEA-833F-6A56-E260C1BE64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1573" y="-8406"/>
            <a:ext cx="2159000" cy="2076450"/>
          </a:xfrm>
          <a:prstGeom prst="rect">
            <a:avLst/>
          </a:prstGeom>
        </p:spPr>
      </p:pic>
      <p:sp>
        <p:nvSpPr>
          <p:cNvPr id="20" name="TextBox 19">
            <a:extLst>
              <a:ext uri="{FF2B5EF4-FFF2-40B4-BE49-F238E27FC236}">
                <a16:creationId xmlns:a16="http://schemas.microsoft.com/office/drawing/2014/main" id="{72618C13-5262-569C-32C2-0020BA9330BA}"/>
              </a:ext>
            </a:extLst>
          </p:cNvPr>
          <p:cNvSpPr txBox="1"/>
          <p:nvPr/>
        </p:nvSpPr>
        <p:spPr>
          <a:xfrm>
            <a:off x="3048000" y="3933895"/>
            <a:ext cx="6248400" cy="666977"/>
          </a:xfrm>
          <a:prstGeom prst="rect">
            <a:avLst/>
          </a:prstGeom>
          <a:noFill/>
        </p:spPr>
        <p:txBody>
          <a:bodyPr wrap="square">
            <a:spAutoFit/>
          </a:bodyPr>
          <a:lstStyle/>
          <a:p>
            <a:pPr algn="ctr"/>
            <a:r>
              <a:rPr lang="en-US" sz="1867" b="1" dirty="0">
                <a:latin typeface="Aptos Narrow" panose="020B0004020202020204" pitchFamily="34" charset="0"/>
              </a:rPr>
              <a:t>Bachelor of Science (Hons) in Information Technology Specializing in Information Technology</a:t>
            </a:r>
          </a:p>
        </p:txBody>
      </p:sp>
    </p:spTree>
    <p:extLst>
      <p:ext uri="{BB962C8B-B14F-4D97-AF65-F5344CB8AC3E}">
        <p14:creationId xmlns:p14="http://schemas.microsoft.com/office/powerpoint/2010/main" val="2961909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9888994" y="4583600"/>
            <a:ext cx="2303005" cy="2303005"/>
          </a:xfrm>
          <a:prstGeom prst="rect">
            <a:avLst/>
          </a:prstGeom>
        </p:spPr>
      </p:pic>
      <p:pic>
        <p:nvPicPr>
          <p:cNvPr id="11" name="Picture 11"/>
          <p:cNvPicPr>
            <a:picLocks noChangeAspect="1"/>
          </p:cNvPicPr>
          <p:nvPr/>
        </p:nvPicPr>
        <p:blipFill>
          <a:blip r:embed="rId5">
            <a:alphaModFix amt="27000"/>
          </a:blip>
          <a:srcRect t="23457" b="23457"/>
          <a:stretch>
            <a:fillRect/>
          </a:stretch>
        </p:blipFill>
        <p:spPr>
          <a:xfrm>
            <a:off x="2303006" y="6288145"/>
            <a:ext cx="9888994" cy="566759"/>
          </a:xfrm>
          <a:prstGeom prst="rect">
            <a:avLst/>
          </a:prstGeom>
        </p:spPr>
      </p:pic>
      <p:sp>
        <p:nvSpPr>
          <p:cNvPr id="17" name="TextBox 17"/>
          <p:cNvSpPr txBox="1"/>
          <p:nvPr/>
        </p:nvSpPr>
        <p:spPr>
          <a:xfrm>
            <a:off x="-321182" y="275444"/>
            <a:ext cx="3254021" cy="510974"/>
          </a:xfrm>
          <a:prstGeom prst="rect">
            <a:avLst/>
          </a:prstGeom>
        </p:spPr>
        <p:txBody>
          <a:bodyPr lIns="0" tIns="0" rIns="0" bIns="0" rtlCol="0" anchor="t">
            <a:spAutoFit/>
          </a:bodyPr>
          <a:lstStyle/>
          <a:p>
            <a:pPr algn="ctr">
              <a:lnSpc>
                <a:spcPts val="4334"/>
              </a:lnSpc>
            </a:pPr>
            <a:r>
              <a:rPr lang="en-US" sz="3334" spc="-130" dirty="0">
                <a:solidFill>
                  <a:srgbClr val="242424"/>
                </a:solidFill>
                <a:latin typeface="Open Sauce SemiBold"/>
              </a:rPr>
              <a:t>Introduction</a:t>
            </a:r>
          </a:p>
        </p:txBody>
      </p:sp>
      <p:sp>
        <p:nvSpPr>
          <p:cNvPr id="18" name="TextBox 18"/>
          <p:cNvSpPr txBox="1"/>
          <p:nvPr/>
        </p:nvSpPr>
        <p:spPr>
          <a:xfrm>
            <a:off x="-2363" y="787245"/>
            <a:ext cx="5064214" cy="639599"/>
          </a:xfrm>
          <a:prstGeom prst="rect">
            <a:avLst/>
          </a:prstGeom>
        </p:spPr>
        <p:txBody>
          <a:bodyPr lIns="0" tIns="0" rIns="0" bIns="0" rtlCol="0" anchor="t">
            <a:spAutoFit/>
          </a:bodyPr>
          <a:lstStyle/>
          <a:p>
            <a:pPr algn="ctr">
              <a:lnSpc>
                <a:spcPts val="5350"/>
              </a:lnSpc>
            </a:pPr>
            <a:r>
              <a:rPr lang="en-US" sz="4116" spc="-160" dirty="0">
                <a:solidFill>
                  <a:srgbClr val="242424"/>
                </a:solidFill>
                <a:latin typeface="Open Sauce SemiBold Bold"/>
              </a:rPr>
              <a:t>Research Question</a:t>
            </a:r>
          </a:p>
        </p:txBody>
      </p:sp>
      <p:sp>
        <p:nvSpPr>
          <p:cNvPr id="20" name="TextBox 20"/>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sp>
        <p:nvSpPr>
          <p:cNvPr id="22" name="TextBox 7">
            <a:extLst>
              <a:ext uri="{FF2B5EF4-FFF2-40B4-BE49-F238E27FC236}">
                <a16:creationId xmlns:a16="http://schemas.microsoft.com/office/drawing/2014/main" id="{41DAD6EB-A985-886C-BEF0-2F2E63A5F63F}"/>
              </a:ext>
            </a:extLst>
          </p:cNvPr>
          <p:cNvSpPr txBox="1"/>
          <p:nvPr/>
        </p:nvSpPr>
        <p:spPr>
          <a:xfrm>
            <a:off x="2611659" y="6559056"/>
            <a:ext cx="7439915" cy="285335"/>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IT20666774    |   Gayashan K.L   |  TPM-2023 - 113 </a:t>
            </a:r>
          </a:p>
        </p:txBody>
      </p:sp>
      <p:pic>
        <p:nvPicPr>
          <p:cNvPr id="23" name="Picture 8">
            <a:extLst>
              <a:ext uri="{FF2B5EF4-FFF2-40B4-BE49-F238E27FC236}">
                <a16:creationId xmlns:a16="http://schemas.microsoft.com/office/drawing/2014/main" id="{44C0ABBF-FF14-6F43-5546-E92D990414B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43246"/>
            <a:ext cx="2611658" cy="2611658"/>
          </a:xfrm>
          <a:prstGeom prst="rect">
            <a:avLst/>
          </a:prstGeom>
        </p:spPr>
      </p:pic>
      <p:pic>
        <p:nvPicPr>
          <p:cNvPr id="24" name="Picture 13"/>
          <p:cNvPicPr>
            <a:picLocks noChangeAspect="1"/>
          </p:cNvPicPr>
          <p:nvPr/>
        </p:nvPicPr>
        <p:blipFill>
          <a:blip r:embed="rId8">
            <a:alphaModFix amt="71000"/>
          </a:blip>
          <a:srcRect r="36908"/>
          <a:stretch>
            <a:fillRect/>
          </a:stretch>
        </p:blipFill>
        <p:spPr>
          <a:xfrm>
            <a:off x="0" y="6262343"/>
            <a:ext cx="3432743" cy="587407"/>
          </a:xfrm>
          <a:prstGeom prst="rect">
            <a:avLst/>
          </a:prstGeom>
        </p:spPr>
      </p:pic>
      <p:sp>
        <p:nvSpPr>
          <p:cNvPr id="26" name="Speech Bubble: Oval 25">
            <a:extLst>
              <a:ext uri="{FF2B5EF4-FFF2-40B4-BE49-F238E27FC236}">
                <a16:creationId xmlns:a16="http://schemas.microsoft.com/office/drawing/2014/main" id="{9B4B270C-EF5A-83DD-E13D-4B8C1ED126BB}"/>
              </a:ext>
            </a:extLst>
          </p:cNvPr>
          <p:cNvSpPr/>
          <p:nvPr/>
        </p:nvSpPr>
        <p:spPr>
          <a:xfrm>
            <a:off x="2511643" y="1437227"/>
            <a:ext cx="8519620" cy="1796470"/>
          </a:xfrm>
          <a:prstGeom prst="wedgeEllipseCallout">
            <a:avLst>
              <a:gd name="adj1" fmla="val -27655"/>
              <a:gd name="adj2" fmla="val 9248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TextBox 16"/>
          <p:cNvSpPr txBox="1"/>
          <p:nvPr/>
        </p:nvSpPr>
        <p:spPr>
          <a:xfrm>
            <a:off x="4301008" y="1853323"/>
            <a:ext cx="6312080" cy="884858"/>
          </a:xfrm>
          <a:prstGeom prst="rect">
            <a:avLst/>
          </a:prstGeom>
        </p:spPr>
        <p:txBody>
          <a:bodyPr lIns="0" tIns="0" rIns="0" bIns="0" rtlCol="0" anchor="t">
            <a:spAutoFit/>
          </a:bodyPr>
          <a:lstStyle/>
          <a:p>
            <a:pPr>
              <a:lnSpc>
                <a:spcPts val="2296"/>
              </a:lnSpc>
            </a:pPr>
            <a:r>
              <a:rPr lang="en-US" sz="1640" dirty="0">
                <a:solidFill>
                  <a:srgbClr val="FFFFFF"/>
                </a:solidFill>
                <a:latin typeface="Open Sans Bold"/>
              </a:rPr>
              <a:t>"</a:t>
            </a:r>
            <a:r>
              <a:rPr lang="en-US" sz="1600" dirty="0">
                <a:solidFill>
                  <a:schemeClr val="bg1"/>
                </a:solidFill>
                <a:latin typeface="Times New Roman" panose="02020603050405020304" pitchFamily="18" charset="0"/>
                <a:cs typeface="Times New Roman" panose="02020603050405020304" pitchFamily="18" charset="0"/>
              </a:rPr>
              <a:t>How to provide instructions and procedures to direct primary teachers to handle ADHD, OCD and anxiety of children’s under 10 years old since that is the most important development phase of a healthy person</a:t>
            </a:r>
            <a:r>
              <a:rPr lang="en-US" sz="1640" dirty="0">
                <a:solidFill>
                  <a:srgbClr val="FFFFFF"/>
                </a:solidFill>
                <a:latin typeface="Open Sans Bold"/>
              </a:rPr>
              <a:t>?</a:t>
            </a:r>
            <a:r>
              <a:rPr lang="en-US" sz="1640" b="1" dirty="0">
                <a:solidFill>
                  <a:srgbClr val="FFFFFF"/>
                </a:solidFill>
                <a:latin typeface="Open Sans Bold"/>
              </a:rPr>
              <a:t>”</a:t>
            </a:r>
          </a:p>
        </p:txBody>
      </p:sp>
      <p:pic>
        <p:nvPicPr>
          <p:cNvPr id="2056" name="Picture 8" descr="Investment Research Question Answering — Lymba">
            <a:extLst>
              <a:ext uri="{FF2B5EF4-FFF2-40B4-BE49-F238E27FC236}">
                <a16:creationId xmlns:a16="http://schemas.microsoft.com/office/drawing/2014/main" id="{E5562026-4DBC-85E4-ADAE-4493ED50F6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3064" y="3042096"/>
            <a:ext cx="2919357" cy="319720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ABEYWICKRAMA S.A.   |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3" name="TextBox 13"/>
          <p:cNvSpPr txBox="1"/>
          <p:nvPr/>
        </p:nvSpPr>
        <p:spPr>
          <a:xfrm>
            <a:off x="335280" y="3143624"/>
            <a:ext cx="12192000" cy="738664"/>
          </a:xfrm>
          <a:prstGeom prst="rect">
            <a:avLst/>
          </a:prstGeom>
        </p:spPr>
        <p:txBody>
          <a:bodyPr lIns="0" tIns="0" rIns="0" bIns="0" rtlCol="0" anchor="t">
            <a:spAutoFit/>
          </a:bodyPr>
          <a:lstStyle/>
          <a:p>
            <a:pPr algn="ctr"/>
            <a:r>
              <a:rPr lang="en-US" sz="4800" dirty="0">
                <a:latin typeface="Open Sans Bold"/>
              </a:rPr>
              <a:t>IT20646042 | ABEYWICKRAMA S.A.</a:t>
            </a:r>
          </a:p>
        </p:txBody>
      </p:sp>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sp>
        <p:nvSpPr>
          <p:cNvPr id="20" name="TextBox 19">
            <a:extLst>
              <a:ext uri="{FF2B5EF4-FFF2-40B4-BE49-F238E27FC236}">
                <a16:creationId xmlns:a16="http://schemas.microsoft.com/office/drawing/2014/main" id="{72618C13-5262-569C-32C2-0020BA9330BA}"/>
              </a:ext>
            </a:extLst>
          </p:cNvPr>
          <p:cNvSpPr txBox="1"/>
          <p:nvPr/>
        </p:nvSpPr>
        <p:spPr>
          <a:xfrm>
            <a:off x="3048000" y="3933895"/>
            <a:ext cx="6248400" cy="666977"/>
          </a:xfrm>
          <a:prstGeom prst="rect">
            <a:avLst/>
          </a:prstGeom>
          <a:noFill/>
        </p:spPr>
        <p:txBody>
          <a:bodyPr wrap="square">
            <a:spAutoFit/>
          </a:bodyPr>
          <a:lstStyle/>
          <a:p>
            <a:pPr algn="ctr"/>
            <a:r>
              <a:rPr lang="en-US" sz="1867" b="1" dirty="0">
                <a:latin typeface="Aptos Narrow" panose="020B0004020202020204" pitchFamily="34" charset="0"/>
              </a:rPr>
              <a:t>Bachelor of Science (Hons) in Information Technology Specializing in Information Technology</a:t>
            </a:r>
          </a:p>
        </p:txBody>
      </p:sp>
      <p:pic>
        <p:nvPicPr>
          <p:cNvPr id="12" name="Picture 11" descr="A person wearing glasses and a blue shirt&#10;&#10;Description automatically generated">
            <a:extLst>
              <a:ext uri="{FF2B5EF4-FFF2-40B4-BE49-F238E27FC236}">
                <a16:creationId xmlns:a16="http://schemas.microsoft.com/office/drawing/2014/main" id="{3CA94880-B282-46AD-B51E-3D5CEBFC72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57164" y="0"/>
            <a:ext cx="1632448" cy="16004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2029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TPM-2023 - 113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6"/>
          <p:cNvSpPr txBox="1"/>
          <p:nvPr/>
        </p:nvSpPr>
        <p:spPr>
          <a:xfrm>
            <a:off x="4301008" y="1853323"/>
            <a:ext cx="6312080" cy="859018"/>
          </a:xfrm>
          <a:prstGeom prst="rect">
            <a:avLst/>
          </a:prstGeom>
        </p:spPr>
        <p:txBody>
          <a:bodyPr lIns="0" tIns="0" rIns="0" bIns="0" rtlCol="0" anchor="t">
            <a:spAutoFit/>
          </a:bodyPr>
          <a:lstStyle/>
          <a:p>
            <a:pPr>
              <a:lnSpc>
                <a:spcPts val="2296"/>
              </a:lnSpc>
            </a:pPr>
            <a:r>
              <a:rPr lang="en-US" sz="1640" dirty="0">
                <a:solidFill>
                  <a:srgbClr val="FFFFFF"/>
                </a:solidFill>
                <a:latin typeface="Open Sans Bold"/>
              </a:rPr>
              <a:t>"What small activities or strategies would you employ to identify and address the emotions depicted on a child's face, aiming to help them return to a state of emotional equilibrium?</a:t>
            </a:r>
          </a:p>
        </p:txBody>
      </p:sp>
      <p:sp>
        <p:nvSpPr>
          <p:cNvPr id="8"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9" name="TextBox 8"/>
          <p:cNvSpPr txBox="1"/>
          <p:nvPr/>
        </p:nvSpPr>
        <p:spPr>
          <a:xfrm>
            <a:off x="570411" y="564848"/>
            <a:ext cx="61221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RESEARCH PROBLEM</a:t>
            </a:r>
          </a:p>
        </p:txBody>
      </p:sp>
      <p:sp>
        <p:nvSpPr>
          <p:cNvPr id="10" name="Rectangle 9"/>
          <p:cNvSpPr/>
          <p:nvPr/>
        </p:nvSpPr>
        <p:spPr>
          <a:xfrm>
            <a:off x="1646703" y="1679833"/>
            <a:ext cx="8966385" cy="1200329"/>
          </a:xfrm>
          <a:prstGeom prst="rect">
            <a:avLst/>
          </a:prstGeom>
        </p:spPr>
        <p:txBody>
          <a:bodyPr wrap="square">
            <a:spAutoFit/>
          </a:bodyPr>
          <a:lstStyle/>
          <a:p>
            <a:pPr marL="285750" indent="-285750">
              <a:buFont typeface="Wingdings" panose="05000000000000000000" pitchFamily="2" charset="2"/>
              <a:buChar char="v"/>
            </a:pPr>
            <a:r>
              <a:rPr lang="en-US" dirty="0">
                <a:solidFill>
                  <a:srgbClr val="0D0D0D"/>
                </a:solidFill>
                <a:latin typeface="Söhne"/>
              </a:rPr>
              <a:t>"How can primary teachers be instructed and guided in effectively managing ADHD, a prevalent mental health challenge among children under 10 years old, recognizing its significance during this critical developmental phase?”</a:t>
            </a:r>
          </a:p>
          <a:p>
            <a:pPr marL="285750" indent="-285750">
              <a:buFont typeface="Wingdings" panose="05000000000000000000" pitchFamily="2" charset="2"/>
              <a:buChar char="v"/>
            </a:pPr>
            <a:endParaRPr lang="en-US"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1474" y="3355807"/>
            <a:ext cx="4998719" cy="1860627"/>
          </a:xfrm>
          <a:prstGeom prst="rect">
            <a:avLst/>
          </a:prstGeom>
        </p:spPr>
      </p:pic>
    </p:spTree>
    <p:extLst>
      <p:ext uri="{BB962C8B-B14F-4D97-AF65-F5344CB8AC3E}">
        <p14:creationId xmlns:p14="http://schemas.microsoft.com/office/powerpoint/2010/main" val="254757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TPM-2023 - 113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6"/>
          <p:cNvSpPr txBox="1"/>
          <p:nvPr/>
        </p:nvSpPr>
        <p:spPr>
          <a:xfrm>
            <a:off x="4301008" y="1853323"/>
            <a:ext cx="6312080" cy="859018"/>
          </a:xfrm>
          <a:prstGeom prst="rect">
            <a:avLst/>
          </a:prstGeom>
        </p:spPr>
        <p:txBody>
          <a:bodyPr lIns="0" tIns="0" rIns="0" bIns="0" rtlCol="0" anchor="t">
            <a:spAutoFit/>
          </a:bodyPr>
          <a:lstStyle/>
          <a:p>
            <a:pPr>
              <a:lnSpc>
                <a:spcPts val="2296"/>
              </a:lnSpc>
            </a:pPr>
            <a:r>
              <a:rPr lang="en-US" sz="1640" dirty="0">
                <a:solidFill>
                  <a:srgbClr val="FFFFFF"/>
                </a:solidFill>
                <a:latin typeface="Open Sans Bold"/>
              </a:rPr>
              <a:t>"What small activities or strategies would you employ to identify and address the emotions depicted on a child's face, aiming to help them return to a state of emotional equilibrium?</a:t>
            </a:r>
          </a:p>
        </p:txBody>
      </p:sp>
      <p:sp>
        <p:nvSpPr>
          <p:cNvPr id="8"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9" name="TextBox 8"/>
          <p:cNvSpPr txBox="1"/>
          <p:nvPr/>
        </p:nvSpPr>
        <p:spPr>
          <a:xfrm>
            <a:off x="200297" y="139337"/>
            <a:ext cx="61221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RESEARCH GAP</a:t>
            </a:r>
          </a:p>
        </p:txBody>
      </p:sp>
      <p:graphicFrame>
        <p:nvGraphicFramePr>
          <p:cNvPr id="10" name="Table 9"/>
          <p:cNvGraphicFramePr>
            <a:graphicFrameLocks noGrp="1"/>
          </p:cNvGraphicFramePr>
          <p:nvPr>
            <p:extLst>
              <p:ext uri="{D42A27DB-BD31-4B8C-83A1-F6EECF244321}">
                <p14:modId xmlns:p14="http://schemas.microsoft.com/office/powerpoint/2010/main" val="3371451437"/>
              </p:ext>
            </p:extLst>
          </p:nvPr>
        </p:nvGraphicFramePr>
        <p:xfrm>
          <a:off x="865412" y="881741"/>
          <a:ext cx="10352317" cy="5628791"/>
        </p:xfrm>
        <a:graphic>
          <a:graphicData uri="http://schemas.openxmlformats.org/drawingml/2006/table">
            <a:tbl>
              <a:tblPr firstRow="1" bandRow="1"/>
              <a:tblGrid>
                <a:gridCol w="3629924">
                  <a:extLst>
                    <a:ext uri="{9D8B030D-6E8A-4147-A177-3AD203B41FA5}">
                      <a16:colId xmlns:a16="http://schemas.microsoft.com/office/drawing/2014/main" val="1680412900"/>
                    </a:ext>
                  </a:extLst>
                </a:gridCol>
                <a:gridCol w="1318294">
                  <a:extLst>
                    <a:ext uri="{9D8B030D-6E8A-4147-A177-3AD203B41FA5}">
                      <a16:colId xmlns:a16="http://schemas.microsoft.com/office/drawing/2014/main" val="262075665"/>
                    </a:ext>
                  </a:extLst>
                </a:gridCol>
                <a:gridCol w="1285059">
                  <a:extLst>
                    <a:ext uri="{9D8B030D-6E8A-4147-A177-3AD203B41FA5}">
                      <a16:colId xmlns:a16="http://schemas.microsoft.com/office/drawing/2014/main" val="3955094470"/>
                    </a:ext>
                  </a:extLst>
                </a:gridCol>
                <a:gridCol w="1384763">
                  <a:extLst>
                    <a:ext uri="{9D8B030D-6E8A-4147-A177-3AD203B41FA5}">
                      <a16:colId xmlns:a16="http://schemas.microsoft.com/office/drawing/2014/main" val="1986224145"/>
                    </a:ext>
                  </a:extLst>
                </a:gridCol>
                <a:gridCol w="1318294">
                  <a:extLst>
                    <a:ext uri="{9D8B030D-6E8A-4147-A177-3AD203B41FA5}">
                      <a16:colId xmlns:a16="http://schemas.microsoft.com/office/drawing/2014/main" val="2896435761"/>
                    </a:ext>
                  </a:extLst>
                </a:gridCol>
                <a:gridCol w="1415983">
                  <a:extLst>
                    <a:ext uri="{9D8B030D-6E8A-4147-A177-3AD203B41FA5}">
                      <a16:colId xmlns:a16="http://schemas.microsoft.com/office/drawing/2014/main" val="1035219956"/>
                    </a:ext>
                  </a:extLst>
                </a:gridCol>
              </a:tblGrid>
              <a:tr h="66055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3600" dirty="0"/>
                        <a:t>             </a:t>
                      </a:r>
                      <a:r>
                        <a:rPr lang="en-US" sz="2000" dirty="0"/>
                        <a:t>System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dirty="0"/>
                        <a:t>Research A</a:t>
                      </a:r>
                    </a:p>
                    <a:p>
                      <a:r>
                        <a:rPr lang="en-US" sz="1400" dirty="0"/>
                        <a:t>      [3]</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dirty="0"/>
                        <a:t>Research B</a:t>
                      </a:r>
                    </a:p>
                    <a:p>
                      <a:r>
                        <a:rPr lang="en-US" sz="1400" dirty="0"/>
                        <a:t>      [4]</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dirty="0"/>
                        <a:t>Research C</a:t>
                      </a:r>
                    </a:p>
                    <a:p>
                      <a:r>
                        <a:rPr lang="en-US" sz="1400" dirty="0"/>
                        <a:t>        [5]</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dirty="0"/>
                        <a:t>Research D</a:t>
                      </a:r>
                    </a:p>
                    <a:p>
                      <a:r>
                        <a:rPr lang="en-US" sz="1400" dirty="0"/>
                        <a:t>        [6]</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400" dirty="0"/>
                        <a:t>Proposed Solution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673209356"/>
                  </a:ext>
                </a:extLst>
              </a:tr>
              <a:tr h="144583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t>Provides instructions and methodologies to teachers who engaged</a:t>
                      </a:r>
                      <a:r>
                        <a:rPr lang="en-US" sz="2000" baseline="0" dirty="0"/>
                        <a:t> with children under 10 years old.</a:t>
                      </a:r>
                      <a:endParaRPr lang="en-US" sz="2000" dirty="0"/>
                    </a:p>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65275358"/>
                  </a:ext>
                </a:extLst>
              </a:tr>
              <a:tr h="42353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t>Provides</a:t>
                      </a:r>
                      <a:r>
                        <a:rPr lang="en-US" sz="2000" baseline="0" dirty="0"/>
                        <a:t> specific therapy methods filtered according to the relevant mental condition.</a:t>
                      </a:r>
                      <a:endParaRPr lang="en-US" sz="20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593673406"/>
                  </a:ext>
                </a:extLst>
              </a:tr>
              <a:tr h="42353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dirty="0"/>
                        <a:t>Differ</a:t>
                      </a:r>
                      <a:r>
                        <a:rPr lang="en-US" sz="2000" baseline="0" dirty="0"/>
                        <a:t> of the therapy methods when the condition normalizing.</a:t>
                      </a:r>
                      <a:endParaRPr lang="en-US" sz="20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168000570"/>
                  </a:ext>
                </a:extLst>
              </a:tr>
              <a:tr h="45883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dirty="0"/>
                        <a:t>Usage of the most accurate and efficient methodologies rather than just a common activity.</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069089012"/>
                  </a:ext>
                </a:extLst>
              </a:tr>
              <a:tr h="42353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t>For children</a:t>
                      </a:r>
                      <a:r>
                        <a:rPr lang="en-US" sz="2000" baseline="0" dirty="0"/>
                        <a:t> between age 5 - 10</a:t>
                      </a:r>
                      <a:endParaRPr lang="en-US" sz="2000" dirty="0"/>
                    </a:p>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158332876"/>
                  </a:ext>
                </a:extLst>
              </a:tr>
            </a:tbl>
          </a:graphicData>
        </a:graphic>
      </p:graphicFrame>
      <p:pic>
        <p:nvPicPr>
          <p:cNvPr id="11" name="Picture 10">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4794182" y="4182330"/>
            <a:ext cx="617828" cy="617828"/>
          </a:xfrm>
          <a:prstGeom prst="rect">
            <a:avLst/>
          </a:prstGeom>
        </p:spPr>
      </p:pic>
      <p:pic>
        <p:nvPicPr>
          <p:cNvPr id="12" name="Picture 11">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8847183" y="3387222"/>
            <a:ext cx="617828" cy="617828"/>
          </a:xfrm>
          <a:prstGeom prst="rect">
            <a:avLst/>
          </a:prstGeom>
        </p:spPr>
      </p:pic>
      <p:pic>
        <p:nvPicPr>
          <p:cNvPr id="13" name="Picture 12">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6117104" y="3339056"/>
            <a:ext cx="617828" cy="617828"/>
          </a:xfrm>
          <a:prstGeom prst="rect">
            <a:avLst/>
          </a:prstGeom>
        </p:spPr>
      </p:pic>
      <p:pic>
        <p:nvPicPr>
          <p:cNvPr id="14" name="Picture 13">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6041570" y="1976328"/>
            <a:ext cx="617828" cy="617828"/>
          </a:xfrm>
          <a:prstGeom prst="rect">
            <a:avLst/>
          </a:prstGeom>
        </p:spPr>
      </p:pic>
      <p:pic>
        <p:nvPicPr>
          <p:cNvPr id="15" name="Picture 14">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4794182" y="1976328"/>
            <a:ext cx="617828" cy="617828"/>
          </a:xfrm>
          <a:prstGeom prst="rect">
            <a:avLst/>
          </a:prstGeom>
        </p:spPr>
      </p:pic>
      <p:pic>
        <p:nvPicPr>
          <p:cNvPr id="16" name="Picture 15">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4815166" y="5126959"/>
            <a:ext cx="617828" cy="617828"/>
          </a:xfrm>
          <a:prstGeom prst="rect">
            <a:avLst/>
          </a:prstGeom>
        </p:spPr>
      </p:pic>
      <p:pic>
        <p:nvPicPr>
          <p:cNvPr id="17" name="Picture 16">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7636501" y="4221414"/>
            <a:ext cx="617828" cy="617828"/>
          </a:xfrm>
          <a:prstGeom prst="rect">
            <a:avLst/>
          </a:prstGeom>
        </p:spPr>
      </p:pic>
      <p:pic>
        <p:nvPicPr>
          <p:cNvPr id="18" name="Picture 17">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8863837" y="5862504"/>
            <a:ext cx="617828" cy="617828"/>
          </a:xfrm>
          <a:prstGeom prst="rect">
            <a:avLst/>
          </a:prstGeom>
        </p:spPr>
      </p:pic>
      <p:pic>
        <p:nvPicPr>
          <p:cNvPr id="19" name="Picture 18">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7536226" y="5866699"/>
            <a:ext cx="617828" cy="617828"/>
          </a:xfrm>
          <a:prstGeom prst="rect">
            <a:avLst/>
          </a:prstGeom>
        </p:spPr>
      </p:pic>
      <p:pic>
        <p:nvPicPr>
          <p:cNvPr id="20" name="Picture 19">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6143176" y="5862504"/>
            <a:ext cx="617828" cy="617828"/>
          </a:xfrm>
          <a:prstGeom prst="rect">
            <a:avLst/>
          </a:prstGeom>
        </p:spPr>
      </p:pic>
      <p:pic>
        <p:nvPicPr>
          <p:cNvPr id="21" name="Picture 20">
            <a:extLst>
              <a:ext uri="{FF2B5EF4-FFF2-40B4-BE49-F238E27FC236}">
                <a16:creationId xmlns:a16="http://schemas.microsoft.com/office/drawing/2014/main" id="{91E790E4-90A4-EE06-D409-DEF165360C01}"/>
              </a:ext>
            </a:extLst>
          </p:cNvPr>
          <p:cNvPicPr>
            <a:picLocks noChangeAspect="1"/>
          </p:cNvPicPr>
          <p:nvPr/>
        </p:nvPicPr>
        <p:blipFill>
          <a:blip r:embed="rId8"/>
          <a:stretch>
            <a:fillRect/>
          </a:stretch>
        </p:blipFill>
        <p:spPr>
          <a:xfrm>
            <a:off x="7536226" y="5074957"/>
            <a:ext cx="617828" cy="617828"/>
          </a:xfrm>
          <a:prstGeom prst="rect">
            <a:avLst/>
          </a:prstGeom>
        </p:spPr>
      </p:pic>
      <p:pic>
        <p:nvPicPr>
          <p:cNvPr id="22" name="Picture 21">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7524810" y="1990434"/>
            <a:ext cx="615749" cy="615749"/>
          </a:xfrm>
          <a:prstGeom prst="rect">
            <a:avLst/>
          </a:prstGeom>
        </p:spPr>
      </p:pic>
      <p:pic>
        <p:nvPicPr>
          <p:cNvPr id="23" name="Picture 22">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8847183" y="2047021"/>
            <a:ext cx="615749" cy="615749"/>
          </a:xfrm>
          <a:prstGeom prst="rect">
            <a:avLst/>
          </a:prstGeom>
        </p:spPr>
      </p:pic>
      <p:pic>
        <p:nvPicPr>
          <p:cNvPr id="24" name="Picture 23">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8863837" y="4162210"/>
            <a:ext cx="615749" cy="615749"/>
          </a:xfrm>
          <a:prstGeom prst="rect">
            <a:avLst/>
          </a:prstGeom>
        </p:spPr>
      </p:pic>
      <p:pic>
        <p:nvPicPr>
          <p:cNvPr id="25" name="Picture 24">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6203419" y="4183369"/>
            <a:ext cx="615749" cy="615749"/>
          </a:xfrm>
          <a:prstGeom prst="rect">
            <a:avLst/>
          </a:prstGeom>
        </p:spPr>
      </p:pic>
      <p:pic>
        <p:nvPicPr>
          <p:cNvPr id="26" name="Picture 25">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4834959" y="3307701"/>
            <a:ext cx="615749" cy="615749"/>
          </a:xfrm>
          <a:prstGeom prst="rect">
            <a:avLst/>
          </a:prstGeom>
        </p:spPr>
      </p:pic>
      <p:pic>
        <p:nvPicPr>
          <p:cNvPr id="27" name="Picture 26">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7534137" y="3277898"/>
            <a:ext cx="615749" cy="615749"/>
          </a:xfrm>
          <a:prstGeom prst="rect">
            <a:avLst/>
          </a:prstGeom>
        </p:spPr>
      </p:pic>
      <p:pic>
        <p:nvPicPr>
          <p:cNvPr id="28" name="Picture 27">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10243857" y="3277899"/>
            <a:ext cx="615749" cy="615749"/>
          </a:xfrm>
          <a:prstGeom prst="rect">
            <a:avLst/>
          </a:prstGeom>
        </p:spPr>
      </p:pic>
      <p:pic>
        <p:nvPicPr>
          <p:cNvPr id="29" name="Picture 28">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10243857" y="2016997"/>
            <a:ext cx="615749" cy="615749"/>
          </a:xfrm>
          <a:prstGeom prst="rect">
            <a:avLst/>
          </a:prstGeom>
        </p:spPr>
      </p:pic>
      <p:pic>
        <p:nvPicPr>
          <p:cNvPr id="30" name="Picture 29">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10272557" y="5828441"/>
            <a:ext cx="615749" cy="615749"/>
          </a:xfrm>
          <a:prstGeom prst="rect">
            <a:avLst/>
          </a:prstGeom>
        </p:spPr>
      </p:pic>
      <p:pic>
        <p:nvPicPr>
          <p:cNvPr id="31" name="Picture 30">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4884120" y="5850902"/>
            <a:ext cx="615749" cy="615749"/>
          </a:xfrm>
          <a:prstGeom prst="rect">
            <a:avLst/>
          </a:prstGeom>
        </p:spPr>
      </p:pic>
      <p:pic>
        <p:nvPicPr>
          <p:cNvPr id="32" name="Picture 31">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6236665" y="5020270"/>
            <a:ext cx="615749" cy="615749"/>
          </a:xfrm>
          <a:prstGeom prst="rect">
            <a:avLst/>
          </a:prstGeom>
        </p:spPr>
      </p:pic>
      <p:pic>
        <p:nvPicPr>
          <p:cNvPr id="33" name="Picture 32">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8905930" y="5043602"/>
            <a:ext cx="615749" cy="615749"/>
          </a:xfrm>
          <a:prstGeom prst="rect">
            <a:avLst/>
          </a:prstGeom>
        </p:spPr>
      </p:pic>
      <p:pic>
        <p:nvPicPr>
          <p:cNvPr id="34" name="Picture 33">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10339740" y="5129306"/>
            <a:ext cx="615749" cy="615749"/>
          </a:xfrm>
          <a:prstGeom prst="rect">
            <a:avLst/>
          </a:prstGeom>
        </p:spPr>
      </p:pic>
      <p:pic>
        <p:nvPicPr>
          <p:cNvPr id="35" name="Picture 34">
            <a:extLst>
              <a:ext uri="{FF2B5EF4-FFF2-40B4-BE49-F238E27FC236}">
                <a16:creationId xmlns:a16="http://schemas.microsoft.com/office/drawing/2014/main" id="{B6BACFC8-140B-4CF6-746B-18BFCE4DB860}"/>
              </a:ext>
            </a:extLst>
          </p:cNvPr>
          <p:cNvPicPr>
            <a:picLocks noChangeAspect="1"/>
          </p:cNvPicPr>
          <p:nvPr/>
        </p:nvPicPr>
        <p:blipFill>
          <a:blip r:embed="rId9"/>
          <a:stretch>
            <a:fillRect/>
          </a:stretch>
        </p:blipFill>
        <p:spPr>
          <a:xfrm>
            <a:off x="10238498" y="4205163"/>
            <a:ext cx="615749" cy="615749"/>
          </a:xfrm>
          <a:prstGeom prst="rect">
            <a:avLst/>
          </a:prstGeom>
        </p:spPr>
      </p:pic>
    </p:spTree>
    <p:extLst>
      <p:ext uri="{BB962C8B-B14F-4D97-AF65-F5344CB8AC3E}">
        <p14:creationId xmlns:p14="http://schemas.microsoft.com/office/powerpoint/2010/main" val="2710777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8" name="Picture 8"/>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7">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02</a:t>
            </a:r>
          </a:p>
        </p:txBody>
      </p:sp>
      <p:sp>
        <p:nvSpPr>
          <p:cNvPr id="2" name="TextBox 1"/>
          <p:cNvSpPr txBox="1"/>
          <p:nvPr/>
        </p:nvSpPr>
        <p:spPr>
          <a:xfrm>
            <a:off x="4708819" y="357090"/>
            <a:ext cx="3200400" cy="369332"/>
          </a:xfrm>
          <a:prstGeom prst="rect">
            <a:avLst/>
          </a:prstGeom>
          <a:noFill/>
        </p:spPr>
        <p:txBody>
          <a:bodyPr wrap="square" rtlCol="0">
            <a:spAutoFit/>
          </a:bodyPr>
          <a:lstStyle/>
          <a:p>
            <a:r>
              <a:rPr lang="en-US" b="1" dirty="0">
                <a:latin typeface="Aptos Narrow"/>
              </a:rPr>
              <a:t>INTERDUCING</a:t>
            </a:r>
          </a:p>
        </p:txBody>
      </p:sp>
      <p:pic>
        <p:nvPicPr>
          <p:cNvPr id="16" name="Picture 15" descr="A person smiling for a picture&#10;&#10;Description automatically generated">
            <a:extLst>
              <a:ext uri="{FF2B5EF4-FFF2-40B4-BE49-F238E27FC236}">
                <a16:creationId xmlns:a16="http://schemas.microsoft.com/office/drawing/2014/main" id="{359340AA-5645-BE82-EDF1-4B159B72F0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8819" y="1130705"/>
            <a:ext cx="972236" cy="953173"/>
          </a:xfrm>
          <a:prstGeom prst="rect">
            <a:avLst/>
          </a:prstGeom>
          <a:ln>
            <a:noFill/>
          </a:ln>
          <a:effectLst>
            <a:outerShdw blurRad="292100" dist="139700" dir="2700000" algn="tl" rotWithShape="0">
              <a:srgbClr val="333333">
                <a:alpha val="65000"/>
              </a:srgbClr>
            </a:outerShdw>
          </a:effectLst>
        </p:spPr>
      </p:pic>
      <p:pic>
        <p:nvPicPr>
          <p:cNvPr id="19" name="Picture 18" descr="A person in a blue suit&#10;&#10;Description automatically generated">
            <a:extLst>
              <a:ext uri="{FF2B5EF4-FFF2-40B4-BE49-F238E27FC236}">
                <a16:creationId xmlns:a16="http://schemas.microsoft.com/office/drawing/2014/main" id="{9E4FD2A8-28F1-1C6D-3215-5CF3A5E7D6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8819" y="2488161"/>
            <a:ext cx="1079667" cy="953174"/>
          </a:xfrm>
          <a:prstGeom prst="rect">
            <a:avLst/>
          </a:prstGeom>
          <a:ln>
            <a:noFill/>
          </a:ln>
          <a:effectLst>
            <a:outerShdw blurRad="292100" dist="139700" dir="2700000" algn="tl" rotWithShape="0">
              <a:srgbClr val="333333">
                <a:alpha val="65000"/>
              </a:srgbClr>
            </a:outerShdw>
          </a:effectLst>
        </p:spPr>
      </p:pic>
      <p:pic>
        <p:nvPicPr>
          <p:cNvPr id="22" name="Picture 21" descr="A person wearing glasses and a blue shirt&#10;&#10;Description automatically generated">
            <a:extLst>
              <a:ext uri="{FF2B5EF4-FFF2-40B4-BE49-F238E27FC236}">
                <a16:creationId xmlns:a16="http://schemas.microsoft.com/office/drawing/2014/main" id="{3CA94880-B282-46AD-B51E-3D5CEBFC72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5979" y="3978789"/>
            <a:ext cx="982625" cy="963359"/>
          </a:xfrm>
          <a:prstGeom prst="rect">
            <a:avLst/>
          </a:prstGeom>
          <a:ln>
            <a:noFill/>
          </a:ln>
          <a:effectLst>
            <a:outerShdw blurRad="292100" dist="139700" dir="2700000" algn="tl" rotWithShape="0">
              <a:srgbClr val="333333">
                <a:alpha val="65000"/>
              </a:srgbClr>
            </a:outerShdw>
          </a:effectLst>
        </p:spPr>
      </p:pic>
      <p:pic>
        <p:nvPicPr>
          <p:cNvPr id="24" name="Picture 23"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35979" y="5479602"/>
            <a:ext cx="1093233" cy="966172"/>
          </a:xfrm>
          <a:prstGeom prst="rect">
            <a:avLst/>
          </a:prstGeom>
          <a:ln>
            <a:noFill/>
          </a:ln>
          <a:effectLst>
            <a:outerShdw blurRad="292100" dist="139700" dir="2700000" algn="tl" rotWithShape="0">
              <a:srgbClr val="333333">
                <a:alpha val="65000"/>
              </a:srgbClr>
            </a:outerShdw>
          </a:effectLst>
        </p:spPr>
      </p:pic>
      <p:pic>
        <p:nvPicPr>
          <p:cNvPr id="27" name="Picture 26" descr="A person in a suit and tie&#10;&#10;Description automatically generated">
            <a:extLst>
              <a:ext uri="{FF2B5EF4-FFF2-40B4-BE49-F238E27FC236}">
                <a16:creationId xmlns:a16="http://schemas.microsoft.com/office/drawing/2014/main" id="{D8512FAB-0039-DED3-114C-F6F04F2721B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5490" y="562668"/>
            <a:ext cx="1316716" cy="1290898"/>
          </a:xfrm>
          <a:prstGeom prst="rect">
            <a:avLst/>
          </a:prstGeom>
          <a:ln>
            <a:noFill/>
          </a:ln>
          <a:effectLst>
            <a:outerShdw blurRad="292100" dist="139700" dir="2700000" algn="tl" rotWithShape="0">
              <a:srgbClr val="333333">
                <a:alpha val="65000"/>
              </a:srgbClr>
            </a:outerShdw>
          </a:effectLst>
        </p:spPr>
      </p:pic>
      <p:pic>
        <p:nvPicPr>
          <p:cNvPr id="28" name="Picture 27" descr="A person with dark hair wearing a blue floral shirt&#10;&#10;Description automatically generated">
            <a:extLst>
              <a:ext uri="{FF2B5EF4-FFF2-40B4-BE49-F238E27FC236}">
                <a16:creationId xmlns:a16="http://schemas.microsoft.com/office/drawing/2014/main" id="{9F48EE4E-C5EC-A518-4B61-23979CC2AF1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65489" y="2696338"/>
            <a:ext cx="1316717" cy="1191515"/>
          </a:xfrm>
          <a:prstGeom prst="rect">
            <a:avLst/>
          </a:prstGeom>
          <a:ln>
            <a:noFill/>
          </a:ln>
          <a:effectLst>
            <a:outerShdw blurRad="292100" dist="139700" dir="2700000" algn="tl" rotWithShape="0">
              <a:srgbClr val="333333">
                <a:alpha val="65000"/>
              </a:srgbClr>
            </a:outerShdw>
          </a:effectLst>
        </p:spPr>
      </p:pic>
      <p:pic>
        <p:nvPicPr>
          <p:cNvPr id="29" name="Picture 28" descr="A person wearing a robe and a red necklace&#10;&#10;Description automatically generated">
            <a:extLst>
              <a:ext uri="{FF2B5EF4-FFF2-40B4-BE49-F238E27FC236}">
                <a16:creationId xmlns:a16="http://schemas.microsoft.com/office/drawing/2014/main" id="{A09F6859-5027-5D16-6408-3A49D546EE6C}"/>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607668" y="911049"/>
            <a:ext cx="1406437" cy="1172829"/>
          </a:xfrm>
          <a:prstGeom prst="rect">
            <a:avLst/>
          </a:prstGeom>
          <a:ln>
            <a:noFill/>
          </a:ln>
          <a:effectLst>
            <a:outerShdw blurRad="292100" dist="139700" dir="2700000" algn="tl" rotWithShape="0">
              <a:srgbClr val="333333">
                <a:alpha val="65000"/>
              </a:srgbClr>
            </a:outerShdw>
          </a:effectLst>
        </p:spPr>
      </p:pic>
      <p:sp>
        <p:nvSpPr>
          <p:cNvPr id="30" name="TextBox 54"/>
          <p:cNvSpPr txBox="1"/>
          <p:nvPr/>
        </p:nvSpPr>
        <p:spPr>
          <a:xfrm>
            <a:off x="8324710" y="2398142"/>
            <a:ext cx="2185384" cy="124329"/>
          </a:xfrm>
          <a:prstGeom prst="rect">
            <a:avLst/>
          </a:prstGeom>
        </p:spPr>
        <p:txBody>
          <a:bodyPr wrap="square" lIns="0" tIns="0" rIns="0" bIns="0" rtlCol="0" anchor="t">
            <a:spAutoFit/>
          </a:bodyPr>
          <a:lstStyle/>
          <a:p>
            <a:pPr algn="ctr">
              <a:lnSpc>
                <a:spcPts val="823"/>
              </a:lnSpc>
            </a:pPr>
            <a:r>
              <a:rPr lang="en-US" sz="1400" spc="-22" dirty="0">
                <a:latin typeface="Open Sauce SemiBold"/>
              </a:rPr>
              <a:t>Speech and Hearing Therapist</a:t>
            </a:r>
          </a:p>
        </p:txBody>
      </p:sp>
      <p:sp>
        <p:nvSpPr>
          <p:cNvPr id="31" name="TextBox 23">
            <a:extLst>
              <a:ext uri="{FF2B5EF4-FFF2-40B4-BE49-F238E27FC236}">
                <a16:creationId xmlns:a16="http://schemas.microsoft.com/office/drawing/2014/main" id="{CDD5F227-3DFB-5AE5-211F-88647D7F0115}"/>
              </a:ext>
            </a:extLst>
          </p:cNvPr>
          <p:cNvSpPr txBox="1"/>
          <p:nvPr/>
        </p:nvSpPr>
        <p:spPr>
          <a:xfrm>
            <a:off x="8012178" y="2192958"/>
            <a:ext cx="2810448" cy="226922"/>
          </a:xfrm>
          <a:prstGeom prst="rect">
            <a:avLst/>
          </a:prstGeom>
        </p:spPr>
        <p:txBody>
          <a:bodyPr wrap="square" lIns="0" tIns="0" rIns="0" bIns="0" rtlCol="0" anchor="t">
            <a:spAutoFit/>
          </a:bodyPr>
          <a:lstStyle/>
          <a:p>
            <a:pPr algn="ctr">
              <a:lnSpc>
                <a:spcPts val="845"/>
              </a:lnSpc>
            </a:pPr>
            <a:r>
              <a:rPr lang="en-US" sz="1400" b="0" i="0" u="none" strike="noStrike" dirty="0">
                <a:effectLst/>
                <a:latin typeface="Roboto Slab" panose="020F0502020204030204" pitchFamily="2" charset="0"/>
              </a:rPr>
              <a:t>Mrs. </a:t>
            </a:r>
            <a:r>
              <a:rPr lang="en-US" sz="1400" b="0" i="0" u="none" strike="noStrike" dirty="0" err="1">
                <a:effectLst/>
                <a:latin typeface="Roboto Slab" panose="020F0502020204030204" pitchFamily="2" charset="0"/>
              </a:rPr>
              <a:t>Pabasara</a:t>
            </a:r>
            <a:r>
              <a:rPr lang="en-US" sz="1400" b="0" i="0" u="none" strike="noStrike" dirty="0">
                <a:effectLst/>
                <a:latin typeface="Roboto Slab" panose="020F0502020204030204" pitchFamily="2" charset="0"/>
              </a:rPr>
              <a:t> </a:t>
            </a:r>
            <a:r>
              <a:rPr lang="en-US" sz="1400" b="0" i="0" u="none" strike="noStrike" dirty="0" err="1">
                <a:effectLst/>
                <a:latin typeface="Roboto Slab" panose="020F0502020204030204" pitchFamily="2" charset="0"/>
              </a:rPr>
              <a:t>Wijesiriwardana</a:t>
            </a:r>
            <a:endParaRPr lang="en-US" sz="1400" b="0" i="0" u="none" strike="noStrike" dirty="0">
              <a:effectLst/>
              <a:latin typeface="Roboto Slab" panose="020F0502020204030204" pitchFamily="2" charset="0"/>
            </a:endParaRPr>
          </a:p>
          <a:p>
            <a:pPr algn="ctr">
              <a:lnSpc>
                <a:spcPts val="845"/>
              </a:lnSpc>
            </a:pPr>
            <a:endParaRPr lang="en-US" sz="1400" spc="-23" dirty="0">
              <a:latin typeface="Open Sauce SemiBold"/>
            </a:endParaRPr>
          </a:p>
        </p:txBody>
      </p:sp>
      <p:sp>
        <p:nvSpPr>
          <p:cNvPr id="32" name="TextBox 18"/>
          <p:cNvSpPr txBox="1"/>
          <p:nvPr/>
        </p:nvSpPr>
        <p:spPr>
          <a:xfrm>
            <a:off x="1782358" y="1310427"/>
            <a:ext cx="2135711" cy="102592"/>
          </a:xfrm>
          <a:prstGeom prst="rect">
            <a:avLst/>
          </a:prstGeom>
        </p:spPr>
        <p:txBody>
          <a:bodyPr wrap="square" lIns="0" tIns="0" rIns="0" bIns="0" rtlCol="0" anchor="t">
            <a:spAutoFit/>
          </a:bodyPr>
          <a:lstStyle/>
          <a:p>
            <a:pPr algn="ctr">
              <a:lnSpc>
                <a:spcPts val="845"/>
              </a:lnSpc>
            </a:pPr>
            <a:r>
              <a:rPr lang="en-US" sz="1600" i="0" dirty="0">
                <a:solidFill>
                  <a:srgbClr val="1F1F1F"/>
                </a:solidFill>
                <a:effectLst/>
                <a:latin typeface="arial" panose="020B0604020202020204" pitchFamily="34" charset="0"/>
              </a:rPr>
              <a:t>Pro</a:t>
            </a:r>
            <a:r>
              <a:rPr lang="en-US" sz="1600" b="1" i="0" dirty="0">
                <a:solidFill>
                  <a:srgbClr val="1F1F1F"/>
                </a:solidFill>
                <a:effectLst/>
                <a:latin typeface="arial" panose="020B0604020202020204" pitchFamily="34" charset="0"/>
              </a:rPr>
              <a:t>. </a:t>
            </a:r>
            <a:r>
              <a:rPr lang="en-US" sz="1600" b="0" i="0" dirty="0">
                <a:solidFill>
                  <a:srgbClr val="1F1F1F"/>
                </a:solidFill>
                <a:effectLst/>
                <a:latin typeface="arial" panose="020B0604020202020204" pitchFamily="34" charset="0"/>
              </a:rPr>
              <a:t>Koliya Pulasinghe </a:t>
            </a:r>
            <a:endParaRPr lang="en-US" sz="1600" spc="-23" dirty="0">
              <a:latin typeface="Open Sauce SemiBold"/>
            </a:endParaRPr>
          </a:p>
        </p:txBody>
      </p:sp>
      <p:sp>
        <p:nvSpPr>
          <p:cNvPr id="33" name="TextBox 48"/>
          <p:cNvSpPr txBox="1"/>
          <p:nvPr/>
        </p:nvSpPr>
        <p:spPr>
          <a:xfrm>
            <a:off x="2018201" y="1337724"/>
            <a:ext cx="1189143" cy="346185"/>
          </a:xfrm>
          <a:prstGeom prst="rect">
            <a:avLst/>
          </a:prstGeom>
        </p:spPr>
        <p:txBody>
          <a:bodyPr lIns="0" tIns="0" rIns="0" bIns="0" rtlCol="0" anchor="t">
            <a:spAutoFit/>
          </a:bodyPr>
          <a:lstStyle/>
          <a:p>
            <a:pPr>
              <a:lnSpc>
                <a:spcPts val="1369"/>
              </a:lnSpc>
            </a:pPr>
            <a:r>
              <a:rPr lang="en-US" sz="1095" spc="84" dirty="0">
                <a:solidFill>
                  <a:srgbClr val="FFFFFF"/>
                </a:solidFill>
                <a:latin typeface="Aileron Regular Bold"/>
              </a:rPr>
              <a:t>PRESENTED BY</a:t>
            </a:r>
          </a:p>
        </p:txBody>
      </p:sp>
      <p:sp>
        <p:nvSpPr>
          <p:cNvPr id="34" name="TextBox 23">
            <a:extLst>
              <a:ext uri="{FF2B5EF4-FFF2-40B4-BE49-F238E27FC236}">
                <a16:creationId xmlns:a16="http://schemas.microsoft.com/office/drawing/2014/main" id="{A5492F93-1530-DE3F-40B7-D08949DE94E3}"/>
              </a:ext>
            </a:extLst>
          </p:cNvPr>
          <p:cNvSpPr txBox="1"/>
          <p:nvPr/>
        </p:nvSpPr>
        <p:spPr>
          <a:xfrm>
            <a:off x="1882120" y="1020697"/>
            <a:ext cx="1936189" cy="102592"/>
          </a:xfrm>
          <a:prstGeom prst="rect">
            <a:avLst/>
          </a:prstGeom>
        </p:spPr>
        <p:txBody>
          <a:bodyPr wrap="square" lIns="0" tIns="0" rIns="0" bIns="0" rtlCol="0" anchor="t">
            <a:spAutoFit/>
          </a:bodyPr>
          <a:lstStyle/>
          <a:p>
            <a:pPr algn="ctr">
              <a:lnSpc>
                <a:spcPts val="845"/>
              </a:lnSpc>
            </a:pPr>
            <a:r>
              <a:rPr lang="en-US" spc="-23" dirty="0">
                <a:latin typeface="Open Sauce SemiBold"/>
              </a:rPr>
              <a:t>Supervisor</a:t>
            </a:r>
          </a:p>
        </p:txBody>
      </p:sp>
      <p:sp>
        <p:nvSpPr>
          <p:cNvPr id="35" name="TextBox 23"/>
          <p:cNvSpPr txBox="1"/>
          <p:nvPr/>
        </p:nvSpPr>
        <p:spPr>
          <a:xfrm>
            <a:off x="1931532" y="3138996"/>
            <a:ext cx="1360251" cy="102592"/>
          </a:xfrm>
          <a:prstGeom prst="rect">
            <a:avLst/>
          </a:prstGeom>
        </p:spPr>
        <p:txBody>
          <a:bodyPr wrap="square" lIns="0" tIns="0" rIns="0" bIns="0" rtlCol="0" anchor="t">
            <a:spAutoFit/>
          </a:bodyPr>
          <a:lstStyle/>
          <a:p>
            <a:pPr algn="ctr">
              <a:lnSpc>
                <a:spcPts val="845"/>
              </a:lnSpc>
            </a:pPr>
            <a:r>
              <a:rPr lang="en-US" sz="1600" spc="-23" dirty="0">
                <a:latin typeface="Open Sauce SemiBold"/>
              </a:rPr>
              <a:t>Co-Supervisor</a:t>
            </a:r>
          </a:p>
        </p:txBody>
      </p:sp>
      <p:sp>
        <p:nvSpPr>
          <p:cNvPr id="36" name="TextBox 23">
            <a:extLst>
              <a:ext uri="{FF2B5EF4-FFF2-40B4-BE49-F238E27FC236}">
                <a16:creationId xmlns:a16="http://schemas.microsoft.com/office/drawing/2014/main" id="{481FF2D7-09D4-E358-9B1F-846FBD0EA7D8}"/>
              </a:ext>
            </a:extLst>
          </p:cNvPr>
          <p:cNvSpPr txBox="1"/>
          <p:nvPr/>
        </p:nvSpPr>
        <p:spPr>
          <a:xfrm>
            <a:off x="1782206" y="3425677"/>
            <a:ext cx="1818525" cy="438838"/>
          </a:xfrm>
          <a:prstGeom prst="rect">
            <a:avLst/>
          </a:prstGeom>
        </p:spPr>
        <p:txBody>
          <a:bodyPr wrap="square" lIns="0" tIns="0" rIns="0" bIns="0" rtlCol="0" anchor="t">
            <a:spAutoFit/>
          </a:bodyPr>
          <a:lstStyle/>
          <a:p>
            <a:pPr algn="ctr">
              <a:lnSpc>
                <a:spcPts val="845"/>
              </a:lnSpc>
            </a:pPr>
            <a:r>
              <a:rPr lang="en-US" sz="1600" b="0" i="0" u="none" strike="noStrike" dirty="0">
                <a:effectLst/>
                <a:latin typeface="Roboto Slab" panose="020F0502020204030204" pitchFamily="2" charset="0"/>
              </a:rPr>
              <a:t>Ms. </a:t>
            </a:r>
            <a:r>
              <a:rPr lang="en-US" sz="1600" b="0" i="0" u="none" strike="noStrike" dirty="0" err="1">
                <a:effectLst/>
                <a:latin typeface="Roboto Slab" panose="020F0502020204030204" pitchFamily="2" charset="0"/>
              </a:rPr>
              <a:t>Wishalya</a:t>
            </a:r>
            <a:endParaRPr lang="en-US" sz="1600" b="0" i="0" u="none" strike="noStrike" dirty="0">
              <a:effectLst/>
              <a:latin typeface="Roboto Slab" panose="020F0502020204030204" pitchFamily="2" charset="0"/>
            </a:endParaRPr>
          </a:p>
          <a:p>
            <a:pPr algn="ctr">
              <a:lnSpc>
                <a:spcPts val="845"/>
              </a:lnSpc>
            </a:pPr>
            <a:endParaRPr lang="en-US" sz="1600" dirty="0">
              <a:latin typeface="Roboto Slab" panose="020F0502020204030204" pitchFamily="2" charset="0"/>
            </a:endParaRPr>
          </a:p>
          <a:p>
            <a:pPr algn="ctr">
              <a:lnSpc>
                <a:spcPts val="845"/>
              </a:lnSpc>
            </a:pPr>
            <a:r>
              <a:rPr lang="en-US" sz="1600" b="0" i="0" u="none" strike="noStrike" dirty="0">
                <a:effectLst/>
                <a:latin typeface="Roboto Slab" panose="020F0502020204030204" pitchFamily="2" charset="0"/>
              </a:rPr>
              <a:t> Tissera</a:t>
            </a:r>
          </a:p>
          <a:p>
            <a:pPr algn="ctr">
              <a:lnSpc>
                <a:spcPts val="845"/>
              </a:lnSpc>
            </a:pPr>
            <a:endParaRPr lang="en-US" sz="1600" spc="-23" dirty="0">
              <a:latin typeface="Open Sauce SemiBold"/>
            </a:endParaRPr>
          </a:p>
        </p:txBody>
      </p:sp>
      <p:sp>
        <p:nvSpPr>
          <p:cNvPr id="6" name="Rectangle 5"/>
          <p:cNvSpPr/>
          <p:nvPr/>
        </p:nvSpPr>
        <p:spPr>
          <a:xfrm>
            <a:off x="5681055" y="1434205"/>
            <a:ext cx="2600911" cy="646331"/>
          </a:xfrm>
          <a:prstGeom prst="rect">
            <a:avLst/>
          </a:prstGeom>
        </p:spPr>
        <p:txBody>
          <a:bodyPr wrap="square">
            <a:spAutoFit/>
          </a:bodyPr>
          <a:lstStyle/>
          <a:p>
            <a:r>
              <a:rPr lang="en-US" dirty="0"/>
              <a:t>IT20658786 WIJESINGHE M.A.E</a:t>
            </a:r>
          </a:p>
        </p:txBody>
      </p:sp>
      <p:sp>
        <p:nvSpPr>
          <p:cNvPr id="10" name="Rectangle 9"/>
          <p:cNvSpPr/>
          <p:nvPr/>
        </p:nvSpPr>
        <p:spPr>
          <a:xfrm>
            <a:off x="5827166" y="2795004"/>
            <a:ext cx="1838965" cy="646331"/>
          </a:xfrm>
          <a:prstGeom prst="rect">
            <a:avLst/>
          </a:prstGeom>
        </p:spPr>
        <p:txBody>
          <a:bodyPr wrap="none">
            <a:spAutoFit/>
          </a:bodyPr>
          <a:lstStyle/>
          <a:p>
            <a:r>
              <a:rPr lang="en-US" dirty="0"/>
              <a:t>IT20666774 </a:t>
            </a:r>
          </a:p>
          <a:p>
            <a:r>
              <a:rPr lang="en-US" dirty="0"/>
              <a:t>GAYASHAN K.L</a:t>
            </a:r>
          </a:p>
        </p:txBody>
      </p:sp>
      <p:sp>
        <p:nvSpPr>
          <p:cNvPr id="11" name="Rectangle 10"/>
          <p:cNvSpPr/>
          <p:nvPr/>
        </p:nvSpPr>
        <p:spPr>
          <a:xfrm>
            <a:off x="5904009" y="5799443"/>
            <a:ext cx="2666114" cy="646331"/>
          </a:xfrm>
          <a:prstGeom prst="rect">
            <a:avLst/>
          </a:prstGeom>
        </p:spPr>
        <p:txBody>
          <a:bodyPr wrap="none">
            <a:spAutoFit/>
          </a:bodyPr>
          <a:lstStyle/>
          <a:p>
            <a:r>
              <a:rPr lang="en-US" dirty="0"/>
              <a:t>IT20667832</a:t>
            </a:r>
          </a:p>
          <a:p>
            <a:r>
              <a:rPr lang="en-US" dirty="0"/>
              <a:t>JAYASINGHE H.D.D.P</a:t>
            </a:r>
          </a:p>
        </p:txBody>
      </p:sp>
      <p:sp>
        <p:nvSpPr>
          <p:cNvPr id="12" name="Rectangle 11"/>
          <p:cNvSpPr/>
          <p:nvPr/>
        </p:nvSpPr>
        <p:spPr>
          <a:xfrm>
            <a:off x="5866696" y="4315060"/>
            <a:ext cx="2528256" cy="646331"/>
          </a:xfrm>
          <a:prstGeom prst="rect">
            <a:avLst/>
          </a:prstGeom>
        </p:spPr>
        <p:txBody>
          <a:bodyPr wrap="none">
            <a:spAutoFit/>
          </a:bodyPr>
          <a:lstStyle/>
          <a:p>
            <a:r>
              <a:rPr lang="en-US" dirty="0"/>
              <a:t>IT20646042</a:t>
            </a:r>
          </a:p>
          <a:p>
            <a:r>
              <a:rPr lang="en-US" dirty="0"/>
              <a:t>ABEYWICKRAMA S.A.</a:t>
            </a:r>
          </a:p>
        </p:txBody>
      </p:sp>
      <p:pic>
        <p:nvPicPr>
          <p:cNvPr id="5" name="Picture 4" descr="A person wearing sunglasses and smiling&#10;&#10;Description automatically generated">
            <a:extLst>
              <a:ext uri="{FF2B5EF4-FFF2-40B4-BE49-F238E27FC236}">
                <a16:creationId xmlns:a16="http://schemas.microsoft.com/office/drawing/2014/main" id="{F171BC85-42AF-6B70-11F6-5F494EDD092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8613703" y="2746941"/>
            <a:ext cx="1400402" cy="140040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C951853-1002-D4D3-3553-73E25B50C570}"/>
              </a:ext>
            </a:extLst>
          </p:cNvPr>
          <p:cNvSpPr txBox="1"/>
          <p:nvPr/>
        </p:nvSpPr>
        <p:spPr>
          <a:xfrm>
            <a:off x="8394952" y="4315060"/>
            <a:ext cx="2185384" cy="769441"/>
          </a:xfrm>
          <a:prstGeom prst="rect">
            <a:avLst/>
          </a:prstGeom>
          <a:noFill/>
        </p:spPr>
        <p:txBody>
          <a:bodyPr wrap="square" rtlCol="0">
            <a:spAutoFit/>
          </a:bodyPr>
          <a:lstStyle/>
          <a:p>
            <a:r>
              <a:rPr lang="en-US" sz="1600" dirty="0"/>
              <a:t>Mrs. Linda Senarath</a:t>
            </a:r>
          </a:p>
          <a:p>
            <a:r>
              <a:rPr lang="en-US" sz="1400" dirty="0"/>
              <a:t>BA ( Psychology)-AUW-Bangladesh</a:t>
            </a:r>
          </a:p>
        </p:txBody>
      </p:sp>
    </p:spTree>
    <p:extLst>
      <p:ext uri="{BB962C8B-B14F-4D97-AF65-F5344CB8AC3E}">
        <p14:creationId xmlns:p14="http://schemas.microsoft.com/office/powerpoint/2010/main" val="217403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TPM-2023 - 113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8" name="TextBox 7"/>
          <p:cNvSpPr txBox="1"/>
          <p:nvPr/>
        </p:nvSpPr>
        <p:spPr>
          <a:xfrm>
            <a:off x="4289352" y="664356"/>
            <a:ext cx="612212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MAIN OBJECTIVE</a:t>
            </a:r>
          </a:p>
        </p:txBody>
      </p:sp>
      <p:sp>
        <p:nvSpPr>
          <p:cNvPr id="9" name="Rectangle 8"/>
          <p:cNvSpPr/>
          <p:nvPr/>
        </p:nvSpPr>
        <p:spPr>
          <a:xfrm>
            <a:off x="1389744" y="1495274"/>
            <a:ext cx="9883744" cy="923330"/>
          </a:xfrm>
          <a:prstGeom prst="rect">
            <a:avLst/>
          </a:prstGeom>
        </p:spPr>
        <p:txBody>
          <a:bodyPr wrap="square">
            <a:spAutoFit/>
          </a:bodyPr>
          <a:lstStyle/>
          <a:p>
            <a:r>
              <a:rPr lang="en-US" dirty="0">
                <a:solidFill>
                  <a:srgbClr val="0D0D0D"/>
                </a:solidFill>
                <a:latin typeface="Söhne"/>
              </a:rPr>
              <a:t>"Incorporate a feature into the app offering educational resources, articles, and manuals specifically addressing ADHD, aimed at fostering understanding and support for children's mental health needs."</a:t>
            </a:r>
            <a:endParaRPr lang="en-US" dirty="0"/>
          </a:p>
        </p:txBody>
      </p:sp>
      <p:sp>
        <p:nvSpPr>
          <p:cNvPr id="10" name="Rectangle 9"/>
          <p:cNvSpPr/>
          <p:nvPr/>
        </p:nvSpPr>
        <p:spPr>
          <a:xfrm>
            <a:off x="4289352" y="2758372"/>
            <a:ext cx="5010077" cy="58477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SUB OBJECTIVES</a:t>
            </a:r>
          </a:p>
        </p:txBody>
      </p:sp>
      <p:sp>
        <p:nvSpPr>
          <p:cNvPr id="11" name="Rectangle 10"/>
          <p:cNvSpPr/>
          <p:nvPr/>
        </p:nvSpPr>
        <p:spPr>
          <a:xfrm>
            <a:off x="3203429" y="3429438"/>
            <a:ext cx="6096000" cy="2308324"/>
          </a:xfrm>
          <a:prstGeom prst="rect">
            <a:avLst/>
          </a:prstGeom>
        </p:spPr>
        <p:txBody>
          <a:bodyPr>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Create a user-friendly and intuitive interface that is easy for </a:t>
            </a:r>
          </a:p>
          <a:p>
            <a:r>
              <a:rPr lang="en-US" dirty="0">
                <a:latin typeface="Times New Roman" panose="02020603050405020304" pitchFamily="18" charset="0"/>
                <a:cs typeface="Times New Roman" panose="02020603050405020304" pitchFamily="18" charset="0"/>
              </a:rPr>
              <a:t>users to view and engage with.</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Identify and extract key factors and activities from the child's </a:t>
            </a:r>
          </a:p>
          <a:p>
            <a:r>
              <a:rPr lang="en-US" dirty="0">
                <a:latin typeface="Times New Roman" panose="02020603050405020304" pitchFamily="18" charset="0"/>
                <a:cs typeface="Times New Roman" panose="02020603050405020304" pitchFamily="18" charset="0"/>
              </a:rPr>
              <a:t>environment that can be used to promote positive mental health </a:t>
            </a:r>
          </a:p>
          <a:p>
            <a:r>
              <a:rPr lang="en-US" dirty="0">
                <a:latin typeface="Times New Roman" panose="02020603050405020304" pitchFamily="18" charset="0"/>
                <a:cs typeface="Times New Roman" panose="02020603050405020304" pitchFamily="18" charset="0"/>
              </a:rPr>
              <a:t>and well-being.</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Evaluate the performance of instructions and methodologies </a:t>
            </a:r>
          </a:p>
          <a:p>
            <a:r>
              <a:rPr lang="en-US" dirty="0">
                <a:latin typeface="Times New Roman" panose="02020603050405020304" pitchFamily="18" charset="0"/>
                <a:cs typeface="Times New Roman" panose="02020603050405020304" pitchFamily="18" charset="0"/>
              </a:rPr>
              <a:t>issuing procedure using appropriate metrics like accuracy, </a:t>
            </a:r>
          </a:p>
          <a:p>
            <a:r>
              <a:rPr lang="en-US" dirty="0">
                <a:latin typeface="Times New Roman" panose="02020603050405020304" pitchFamily="18" charset="0"/>
                <a:cs typeface="Times New Roman" panose="02020603050405020304" pitchFamily="18" charset="0"/>
              </a:rPr>
              <a:t>precision, recall, and user satisfaction.</a:t>
            </a:r>
          </a:p>
        </p:txBody>
      </p:sp>
    </p:spTree>
    <p:extLst>
      <p:ext uri="{BB962C8B-B14F-4D97-AF65-F5344CB8AC3E}">
        <p14:creationId xmlns:p14="http://schemas.microsoft.com/office/powerpoint/2010/main" val="51474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8" name="TextBox 7"/>
          <p:cNvSpPr txBox="1"/>
          <p:nvPr/>
        </p:nvSpPr>
        <p:spPr>
          <a:xfrm>
            <a:off x="4293326" y="635726"/>
            <a:ext cx="611815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SYSTEM DIAGRAM</a:t>
            </a:r>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697" y="1604452"/>
            <a:ext cx="10058400" cy="3270292"/>
          </a:xfrm>
          <a:prstGeom prst="rect">
            <a:avLst/>
          </a:prstGeom>
        </p:spPr>
      </p:pic>
    </p:spTree>
    <p:extLst>
      <p:ext uri="{BB962C8B-B14F-4D97-AF65-F5344CB8AC3E}">
        <p14:creationId xmlns:p14="http://schemas.microsoft.com/office/powerpoint/2010/main" val="2698286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8" name="TextBox 7"/>
          <p:cNvSpPr txBox="1"/>
          <p:nvPr/>
        </p:nvSpPr>
        <p:spPr>
          <a:xfrm>
            <a:off x="3692435" y="635940"/>
            <a:ext cx="611815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DATA COLLECTION</a:t>
            </a:r>
          </a:p>
        </p:txBody>
      </p:sp>
      <p:pic>
        <p:nvPicPr>
          <p:cNvPr id="10" name="Picture 9"/>
          <p:cNvPicPr>
            <a:picLocks noChangeAspect="1"/>
          </p:cNvPicPr>
          <p:nvPr/>
        </p:nvPicPr>
        <p:blipFill>
          <a:blip r:embed="rId8"/>
          <a:stretch>
            <a:fillRect/>
          </a:stretch>
        </p:blipFill>
        <p:spPr>
          <a:xfrm>
            <a:off x="955509" y="1780600"/>
            <a:ext cx="5944115" cy="3194581"/>
          </a:xfrm>
          <a:prstGeom prst="rect">
            <a:avLst/>
          </a:prstGeom>
        </p:spPr>
      </p:pic>
      <p:pic>
        <p:nvPicPr>
          <p:cNvPr id="11" name="Picture 10"/>
          <p:cNvPicPr>
            <a:picLocks noChangeAspect="1"/>
          </p:cNvPicPr>
          <p:nvPr/>
        </p:nvPicPr>
        <p:blipFill>
          <a:blip r:embed="rId9"/>
          <a:stretch>
            <a:fillRect/>
          </a:stretch>
        </p:blipFill>
        <p:spPr>
          <a:xfrm>
            <a:off x="7711642" y="1378961"/>
            <a:ext cx="3193373" cy="4252702"/>
          </a:xfrm>
          <a:prstGeom prst="rect">
            <a:avLst/>
          </a:prstGeom>
        </p:spPr>
      </p:pic>
    </p:spTree>
    <p:extLst>
      <p:ext uri="{BB962C8B-B14F-4D97-AF65-F5344CB8AC3E}">
        <p14:creationId xmlns:p14="http://schemas.microsoft.com/office/powerpoint/2010/main" val="3775530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8" name="TextBox 7"/>
          <p:cNvSpPr txBox="1"/>
          <p:nvPr/>
        </p:nvSpPr>
        <p:spPr>
          <a:xfrm>
            <a:off x="2924876" y="500674"/>
            <a:ext cx="6118152"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DATA COLLECTION</a:t>
            </a:r>
          </a:p>
        </p:txBody>
      </p:sp>
      <p:pic>
        <p:nvPicPr>
          <p:cNvPr id="9" name="Picture 8"/>
          <p:cNvPicPr>
            <a:picLocks noChangeAspect="1"/>
          </p:cNvPicPr>
          <p:nvPr/>
        </p:nvPicPr>
        <p:blipFill>
          <a:blip r:embed="rId8"/>
          <a:stretch>
            <a:fillRect/>
          </a:stretch>
        </p:blipFill>
        <p:spPr>
          <a:xfrm>
            <a:off x="462337" y="1343687"/>
            <a:ext cx="3048264" cy="4066384"/>
          </a:xfrm>
          <a:prstGeom prst="rect">
            <a:avLst/>
          </a:prstGeom>
        </p:spPr>
      </p:pic>
      <p:pic>
        <p:nvPicPr>
          <p:cNvPr id="12" name="Picture 11"/>
          <p:cNvPicPr>
            <a:picLocks noChangeAspect="1"/>
          </p:cNvPicPr>
          <p:nvPr/>
        </p:nvPicPr>
        <p:blipFill>
          <a:blip r:embed="rId9"/>
          <a:stretch>
            <a:fillRect/>
          </a:stretch>
        </p:blipFill>
        <p:spPr>
          <a:xfrm>
            <a:off x="4459820" y="1330493"/>
            <a:ext cx="3048265" cy="4066384"/>
          </a:xfrm>
          <a:prstGeom prst="rect">
            <a:avLst/>
          </a:prstGeom>
        </p:spPr>
      </p:pic>
      <p:pic>
        <p:nvPicPr>
          <p:cNvPr id="13" name="Picture 12"/>
          <p:cNvPicPr>
            <a:picLocks noChangeAspect="1"/>
          </p:cNvPicPr>
          <p:nvPr/>
        </p:nvPicPr>
        <p:blipFill>
          <a:blip r:embed="rId10"/>
          <a:stretch>
            <a:fillRect/>
          </a:stretch>
        </p:blipFill>
        <p:spPr>
          <a:xfrm>
            <a:off x="8457305" y="1356880"/>
            <a:ext cx="3150175" cy="4039997"/>
          </a:xfrm>
          <a:prstGeom prst="rect">
            <a:avLst/>
          </a:prstGeom>
        </p:spPr>
      </p:pic>
    </p:spTree>
    <p:extLst>
      <p:ext uri="{BB962C8B-B14F-4D97-AF65-F5344CB8AC3E}">
        <p14:creationId xmlns:p14="http://schemas.microsoft.com/office/powerpoint/2010/main" val="1060226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8" name="TextBox 7"/>
          <p:cNvSpPr txBox="1"/>
          <p:nvPr/>
        </p:nvSpPr>
        <p:spPr>
          <a:xfrm>
            <a:off x="3272540" y="400595"/>
            <a:ext cx="611815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MODEL FOR PREDICTIONS</a:t>
            </a:r>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3006" y="1322779"/>
            <a:ext cx="7454537" cy="4576354"/>
          </a:xfrm>
          <a:prstGeom prst="rect">
            <a:avLst/>
          </a:prstGeom>
        </p:spPr>
      </p:pic>
    </p:spTree>
    <p:extLst>
      <p:ext uri="{BB962C8B-B14F-4D97-AF65-F5344CB8AC3E}">
        <p14:creationId xmlns:p14="http://schemas.microsoft.com/office/powerpoint/2010/main" val="3013153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8" name="TextBox 7"/>
          <p:cNvSpPr txBox="1"/>
          <p:nvPr/>
        </p:nvSpPr>
        <p:spPr>
          <a:xfrm>
            <a:off x="2303006" y="226423"/>
            <a:ext cx="7485398"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UI RELATED TO ADHD COMPONENT</a:t>
            </a:r>
          </a:p>
        </p:txBody>
      </p:sp>
      <p:pic>
        <p:nvPicPr>
          <p:cNvPr id="9" name="Picture 8"/>
          <p:cNvPicPr>
            <a:picLocks noChangeAspect="1"/>
          </p:cNvPicPr>
          <p:nvPr/>
        </p:nvPicPr>
        <p:blipFill>
          <a:blip r:embed="rId8"/>
          <a:stretch>
            <a:fillRect/>
          </a:stretch>
        </p:blipFill>
        <p:spPr>
          <a:xfrm>
            <a:off x="312444" y="985080"/>
            <a:ext cx="2333390" cy="4176060"/>
          </a:xfrm>
          <a:prstGeom prst="rect">
            <a:avLst/>
          </a:prstGeom>
        </p:spPr>
      </p:pic>
      <p:pic>
        <p:nvPicPr>
          <p:cNvPr id="12" name="Picture 11"/>
          <p:cNvPicPr>
            <a:picLocks noChangeAspect="1"/>
          </p:cNvPicPr>
          <p:nvPr/>
        </p:nvPicPr>
        <p:blipFill>
          <a:blip r:embed="rId9"/>
          <a:stretch>
            <a:fillRect/>
          </a:stretch>
        </p:blipFill>
        <p:spPr>
          <a:xfrm>
            <a:off x="3194453" y="972753"/>
            <a:ext cx="2333390" cy="4176060"/>
          </a:xfrm>
          <a:prstGeom prst="rect">
            <a:avLst/>
          </a:prstGeom>
        </p:spPr>
      </p:pic>
      <p:pic>
        <p:nvPicPr>
          <p:cNvPr id="13" name="Picture 12"/>
          <p:cNvPicPr>
            <a:picLocks noChangeAspect="1"/>
          </p:cNvPicPr>
          <p:nvPr/>
        </p:nvPicPr>
        <p:blipFill>
          <a:blip r:embed="rId10"/>
          <a:stretch>
            <a:fillRect/>
          </a:stretch>
        </p:blipFill>
        <p:spPr>
          <a:xfrm>
            <a:off x="6110638" y="953308"/>
            <a:ext cx="2333391" cy="4176060"/>
          </a:xfrm>
          <a:prstGeom prst="rect">
            <a:avLst/>
          </a:prstGeom>
        </p:spPr>
      </p:pic>
      <p:pic>
        <p:nvPicPr>
          <p:cNvPr id="14" name="Picture 13"/>
          <p:cNvPicPr>
            <a:picLocks noChangeAspect="1"/>
          </p:cNvPicPr>
          <p:nvPr/>
        </p:nvPicPr>
        <p:blipFill>
          <a:blip r:embed="rId11"/>
          <a:stretch>
            <a:fillRect/>
          </a:stretch>
        </p:blipFill>
        <p:spPr>
          <a:xfrm>
            <a:off x="9052375" y="933863"/>
            <a:ext cx="2343934" cy="4214950"/>
          </a:xfrm>
          <a:prstGeom prst="rect">
            <a:avLst/>
          </a:prstGeom>
        </p:spPr>
      </p:pic>
    </p:spTree>
    <p:extLst>
      <p:ext uri="{BB962C8B-B14F-4D97-AF65-F5344CB8AC3E}">
        <p14:creationId xmlns:p14="http://schemas.microsoft.com/office/powerpoint/2010/main" val="1709150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8" name="TextBox 7"/>
          <p:cNvSpPr txBox="1"/>
          <p:nvPr/>
        </p:nvSpPr>
        <p:spPr>
          <a:xfrm>
            <a:off x="2447139" y="226423"/>
            <a:ext cx="744185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UI RELATED TO ADHD COMPONENT</a:t>
            </a:r>
          </a:p>
        </p:txBody>
      </p:sp>
      <p:pic>
        <p:nvPicPr>
          <p:cNvPr id="9" name="Picture 8"/>
          <p:cNvPicPr>
            <a:picLocks noChangeAspect="1"/>
          </p:cNvPicPr>
          <p:nvPr/>
        </p:nvPicPr>
        <p:blipFill>
          <a:blip r:embed="rId8"/>
          <a:stretch>
            <a:fillRect/>
          </a:stretch>
        </p:blipFill>
        <p:spPr>
          <a:xfrm>
            <a:off x="763358" y="1169034"/>
            <a:ext cx="2669385" cy="4266840"/>
          </a:xfrm>
          <a:prstGeom prst="rect">
            <a:avLst/>
          </a:prstGeom>
        </p:spPr>
      </p:pic>
      <p:pic>
        <p:nvPicPr>
          <p:cNvPr id="12" name="Picture 11"/>
          <p:cNvPicPr>
            <a:picLocks noChangeAspect="1"/>
          </p:cNvPicPr>
          <p:nvPr/>
        </p:nvPicPr>
        <p:blipFill>
          <a:blip r:embed="rId9"/>
          <a:stretch>
            <a:fillRect/>
          </a:stretch>
        </p:blipFill>
        <p:spPr>
          <a:xfrm>
            <a:off x="4505092" y="1169033"/>
            <a:ext cx="2669385" cy="4266840"/>
          </a:xfrm>
          <a:prstGeom prst="rect">
            <a:avLst/>
          </a:prstGeom>
        </p:spPr>
      </p:pic>
      <p:pic>
        <p:nvPicPr>
          <p:cNvPr id="13" name="Picture 12"/>
          <p:cNvPicPr>
            <a:picLocks noChangeAspect="1"/>
          </p:cNvPicPr>
          <p:nvPr/>
        </p:nvPicPr>
        <p:blipFill>
          <a:blip r:embed="rId10"/>
          <a:stretch>
            <a:fillRect/>
          </a:stretch>
        </p:blipFill>
        <p:spPr>
          <a:xfrm>
            <a:off x="8246826" y="1169033"/>
            <a:ext cx="2669386" cy="4266840"/>
          </a:xfrm>
          <a:prstGeom prst="rect">
            <a:avLst/>
          </a:prstGeom>
        </p:spPr>
      </p:pic>
    </p:spTree>
    <p:extLst>
      <p:ext uri="{BB962C8B-B14F-4D97-AF65-F5344CB8AC3E}">
        <p14:creationId xmlns:p14="http://schemas.microsoft.com/office/powerpoint/2010/main" val="3642576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hqprint">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9888994" y="4583600"/>
            <a:ext cx="2303005" cy="2303005"/>
          </a:xfrm>
          <a:prstGeom prst="rect">
            <a:avLst/>
          </a:prstGeom>
        </p:spPr>
      </p:pic>
      <p:pic>
        <p:nvPicPr>
          <p:cNvPr id="3" name="Picture 11"/>
          <p:cNvPicPr>
            <a:picLocks noChangeAspect="1"/>
          </p:cNvPicPr>
          <p:nvPr/>
        </p:nvPicPr>
        <p:blipFill>
          <a:blip r:embed="rId4">
            <a:alphaModFix amt="27000"/>
          </a:blip>
          <a:srcRect t="23457" b="23457"/>
          <a:stretch>
            <a:fillRect/>
          </a:stretch>
        </p:blipFill>
        <p:spPr>
          <a:xfrm>
            <a:off x="2303006" y="6288145"/>
            <a:ext cx="9888994" cy="566759"/>
          </a:xfrm>
          <a:prstGeom prst="rect">
            <a:avLst/>
          </a:prstGeom>
        </p:spPr>
      </p:pic>
      <p:sp>
        <p:nvSpPr>
          <p:cNvPr id="4" name="TextBox 7">
            <a:extLst>
              <a:ext uri="{FF2B5EF4-FFF2-40B4-BE49-F238E27FC236}">
                <a16:creationId xmlns:a16="http://schemas.microsoft.com/office/drawing/2014/main" id="{41DAD6EB-A985-886C-BEF0-2F2E63A5F63F}"/>
              </a:ext>
            </a:extLst>
          </p:cNvPr>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IT20646042    |   </a:t>
            </a:r>
            <a:r>
              <a:rPr lang="en-US" sz="1866" spc="-73" dirty="0" err="1">
                <a:solidFill>
                  <a:srgbClr val="242424"/>
                </a:solidFill>
                <a:latin typeface="Open Sauce SemiBold"/>
              </a:rPr>
              <a:t>Abeywickrama</a:t>
            </a:r>
            <a:r>
              <a:rPr lang="en-US" sz="1866" spc="-73" dirty="0">
                <a:solidFill>
                  <a:srgbClr val="242424"/>
                </a:solidFill>
                <a:latin typeface="Open Sauce SemiBold"/>
              </a:rPr>
              <a:t> S.A.   |  TPM-2023-113 </a:t>
            </a:r>
          </a:p>
        </p:txBody>
      </p:sp>
      <p:pic>
        <p:nvPicPr>
          <p:cNvPr id="5" name="Picture 8">
            <a:extLst>
              <a:ext uri="{FF2B5EF4-FFF2-40B4-BE49-F238E27FC236}">
                <a16:creationId xmlns:a16="http://schemas.microsoft.com/office/drawing/2014/main" id="{44C0ABBF-FF14-6F43-5546-E92D990414B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4243246"/>
            <a:ext cx="2611658" cy="2611658"/>
          </a:xfrm>
          <a:prstGeom prst="rect">
            <a:avLst/>
          </a:prstGeom>
        </p:spPr>
      </p:pic>
      <p:pic>
        <p:nvPicPr>
          <p:cNvPr id="6" name="Picture 13"/>
          <p:cNvPicPr>
            <a:picLocks noChangeAspect="1"/>
          </p:cNvPicPr>
          <p:nvPr/>
        </p:nvPicPr>
        <p:blipFill>
          <a:blip r:embed="rId7">
            <a:alphaModFix amt="71000"/>
          </a:blip>
          <a:srcRect r="36908"/>
          <a:stretch>
            <a:fillRect/>
          </a:stretch>
        </p:blipFill>
        <p:spPr>
          <a:xfrm>
            <a:off x="0" y="6262343"/>
            <a:ext cx="3432743" cy="587407"/>
          </a:xfrm>
          <a:prstGeom prst="rect">
            <a:avLst/>
          </a:prstGeom>
        </p:spPr>
      </p:pic>
      <p:sp>
        <p:nvSpPr>
          <p:cNvPr id="7" name="TextBox 14">
            <a:extLst>
              <a:ext uri="{FF2B5EF4-FFF2-40B4-BE49-F238E27FC236}">
                <a16:creationId xmlns:a16="http://schemas.microsoft.com/office/drawing/2014/main" id="{C0422601-2E23-7D31-8DFA-AF72252E80EA}"/>
              </a:ext>
            </a:extLst>
          </p:cNvPr>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8" name="TextBox 7"/>
          <p:cNvSpPr txBox="1"/>
          <p:nvPr/>
        </p:nvSpPr>
        <p:spPr>
          <a:xfrm>
            <a:off x="3004457" y="139337"/>
            <a:ext cx="611815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DOCTORS CONFIRMATION</a:t>
            </a:r>
          </a:p>
        </p:txBody>
      </p:sp>
      <p:pic>
        <p:nvPicPr>
          <p:cNvPr id="9" name="Picture 8"/>
          <p:cNvPicPr>
            <a:picLocks noChangeAspect="1"/>
          </p:cNvPicPr>
          <p:nvPr/>
        </p:nvPicPr>
        <p:blipFill>
          <a:blip r:embed="rId8"/>
          <a:stretch>
            <a:fillRect/>
          </a:stretch>
        </p:blipFill>
        <p:spPr>
          <a:xfrm>
            <a:off x="2198503" y="823596"/>
            <a:ext cx="3512276" cy="5407046"/>
          </a:xfrm>
          <a:prstGeom prst="rect">
            <a:avLst/>
          </a:prstGeom>
        </p:spPr>
      </p:pic>
      <p:pic>
        <p:nvPicPr>
          <p:cNvPr id="11" name="Picture 10"/>
          <p:cNvPicPr>
            <a:picLocks noChangeAspect="1"/>
          </p:cNvPicPr>
          <p:nvPr/>
        </p:nvPicPr>
        <p:blipFill>
          <a:blip r:embed="rId9"/>
          <a:stretch>
            <a:fillRect/>
          </a:stretch>
        </p:blipFill>
        <p:spPr>
          <a:xfrm>
            <a:off x="6539297" y="800028"/>
            <a:ext cx="3512277" cy="5412200"/>
          </a:xfrm>
          <a:prstGeom prst="rect">
            <a:avLst/>
          </a:prstGeom>
        </p:spPr>
      </p:pic>
    </p:spTree>
    <p:extLst>
      <p:ext uri="{BB962C8B-B14F-4D97-AF65-F5344CB8AC3E}">
        <p14:creationId xmlns:p14="http://schemas.microsoft.com/office/powerpoint/2010/main" val="1154700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IT20667832    |   JAYASINGHE H.D.D.P|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3" name="TextBox 13"/>
          <p:cNvSpPr txBox="1"/>
          <p:nvPr/>
        </p:nvSpPr>
        <p:spPr>
          <a:xfrm>
            <a:off x="335280" y="3143624"/>
            <a:ext cx="12192000" cy="738664"/>
          </a:xfrm>
          <a:prstGeom prst="rect">
            <a:avLst/>
          </a:prstGeom>
        </p:spPr>
        <p:txBody>
          <a:bodyPr lIns="0" tIns="0" rIns="0" bIns="0" rtlCol="0" anchor="t">
            <a:spAutoFit/>
          </a:bodyPr>
          <a:lstStyle/>
          <a:p>
            <a:pPr algn="ctr"/>
            <a:r>
              <a:rPr lang="en-US" sz="4800" dirty="0">
                <a:latin typeface="Open Sans Bold"/>
              </a:rPr>
              <a:t>IT20667832|JAYASINGHE H.D.D.P</a:t>
            </a:r>
          </a:p>
        </p:txBody>
      </p:sp>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sp>
        <p:nvSpPr>
          <p:cNvPr id="20" name="TextBox 19">
            <a:extLst>
              <a:ext uri="{FF2B5EF4-FFF2-40B4-BE49-F238E27FC236}">
                <a16:creationId xmlns:a16="http://schemas.microsoft.com/office/drawing/2014/main" id="{72618C13-5262-569C-32C2-0020BA9330BA}"/>
              </a:ext>
            </a:extLst>
          </p:cNvPr>
          <p:cNvSpPr txBox="1"/>
          <p:nvPr/>
        </p:nvSpPr>
        <p:spPr>
          <a:xfrm>
            <a:off x="3048000" y="3933895"/>
            <a:ext cx="6248400" cy="666977"/>
          </a:xfrm>
          <a:prstGeom prst="rect">
            <a:avLst/>
          </a:prstGeom>
          <a:noFill/>
        </p:spPr>
        <p:txBody>
          <a:bodyPr wrap="square">
            <a:spAutoFit/>
          </a:bodyPr>
          <a:lstStyle/>
          <a:p>
            <a:pPr algn="ctr"/>
            <a:r>
              <a:rPr lang="en-US" sz="1867" b="1" dirty="0">
                <a:latin typeface="Aptos Narrow" panose="020B0004020202020204" pitchFamily="34" charset="0"/>
              </a:rPr>
              <a:t>Bachelor of Science (Hons) in Information Technology Specializing in Information Technology</a:t>
            </a:r>
          </a:p>
        </p:txBody>
      </p:sp>
      <p:pic>
        <p:nvPicPr>
          <p:cNvPr id="12" name="Picture 11"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4873" y="-1"/>
            <a:ext cx="1607127" cy="1420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1411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IT20667832    |   JAYASINGHE H.D.D.P|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pic>
        <p:nvPicPr>
          <p:cNvPr id="12" name="Picture 11"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4873" y="-1"/>
            <a:ext cx="1607127" cy="1420339"/>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3713018" y="1191491"/>
            <a:ext cx="4475018" cy="461665"/>
          </a:xfrm>
          <a:prstGeom prst="rect">
            <a:avLst/>
          </a:prstGeom>
          <a:noFill/>
        </p:spPr>
        <p:txBody>
          <a:bodyPr wrap="square" rtlCol="0">
            <a:spAutoFit/>
          </a:bodyPr>
          <a:lstStyle/>
          <a:p>
            <a:pPr algn="ctr"/>
            <a:r>
              <a:rPr lang="en-US" sz="2400" dirty="0">
                <a:latin typeface="Open Sans Bold"/>
              </a:rPr>
              <a:t>Main Objective</a:t>
            </a:r>
          </a:p>
        </p:txBody>
      </p:sp>
      <p:sp>
        <p:nvSpPr>
          <p:cNvPr id="3" name="TextBox 2"/>
          <p:cNvSpPr txBox="1"/>
          <p:nvPr/>
        </p:nvSpPr>
        <p:spPr>
          <a:xfrm>
            <a:off x="2300618" y="1878892"/>
            <a:ext cx="7272873" cy="646331"/>
          </a:xfrm>
          <a:prstGeom prst="rect">
            <a:avLst/>
          </a:prstGeom>
          <a:noFill/>
        </p:spPr>
        <p:txBody>
          <a:bodyPr wrap="square" rtlCol="0">
            <a:spAutoFit/>
          </a:bodyPr>
          <a:lstStyle/>
          <a:p>
            <a:pPr algn="ctr"/>
            <a:r>
              <a:rPr lang="en-US" cap="all" dirty="0">
                <a:latin typeface="Open Sans Bold"/>
              </a:rPr>
              <a:t>Identifying if a child under 10 has anxiety and analyzing and identifying children's progress</a:t>
            </a:r>
            <a:endParaRPr lang="en-US" dirty="0">
              <a:latin typeface="Open Sans Bold"/>
            </a:endParaRPr>
          </a:p>
        </p:txBody>
      </p:sp>
      <p:sp>
        <p:nvSpPr>
          <p:cNvPr id="16" name="TextBox 15"/>
          <p:cNvSpPr txBox="1"/>
          <p:nvPr/>
        </p:nvSpPr>
        <p:spPr>
          <a:xfrm>
            <a:off x="3713018" y="2866030"/>
            <a:ext cx="4475018" cy="461665"/>
          </a:xfrm>
          <a:prstGeom prst="rect">
            <a:avLst/>
          </a:prstGeom>
          <a:noFill/>
        </p:spPr>
        <p:txBody>
          <a:bodyPr wrap="square" rtlCol="0">
            <a:spAutoFit/>
          </a:bodyPr>
          <a:lstStyle/>
          <a:p>
            <a:pPr algn="ctr"/>
            <a:r>
              <a:rPr lang="en-US" sz="2400" dirty="0">
                <a:latin typeface="Open Sans Bold"/>
              </a:rPr>
              <a:t>Sub Objective</a:t>
            </a:r>
          </a:p>
        </p:txBody>
      </p:sp>
      <p:sp>
        <p:nvSpPr>
          <p:cNvPr id="17" name="TextBox 16"/>
          <p:cNvSpPr txBox="1"/>
          <p:nvPr/>
        </p:nvSpPr>
        <p:spPr>
          <a:xfrm>
            <a:off x="2300617" y="3479362"/>
            <a:ext cx="7272873" cy="2308324"/>
          </a:xfrm>
          <a:prstGeom prst="rect">
            <a:avLst/>
          </a:prstGeom>
          <a:noFill/>
        </p:spPr>
        <p:txBody>
          <a:bodyPr wrap="square" rtlCol="0">
            <a:spAutoFit/>
          </a:bodyPr>
          <a:lstStyle/>
          <a:p>
            <a:pPr marL="342900" lvl="0" indent="-342900" algn="just">
              <a:buFont typeface="+mj-lt"/>
              <a:buAutoNum type="arabicPeriod"/>
            </a:pPr>
            <a:r>
              <a:rPr lang="en-US" dirty="0">
                <a:latin typeface="Open Sans Bold"/>
              </a:rPr>
              <a:t>Creating a questionnaire to collect data from kids; asking the special questions from  teachers and parents to identify the decoder level</a:t>
            </a:r>
          </a:p>
          <a:p>
            <a:pPr marL="342900" lvl="0" indent="-342900" algn="just">
              <a:buFont typeface="+mj-lt"/>
              <a:buAutoNum type="arabicPeriod"/>
            </a:pPr>
            <a:endParaRPr lang="en-US" dirty="0">
              <a:latin typeface="Open Sans Bold"/>
            </a:endParaRPr>
          </a:p>
          <a:p>
            <a:pPr marL="342900" lvl="0" indent="-342900" algn="just">
              <a:buFont typeface="+mj-lt"/>
              <a:buAutoNum type="arabicPeriod"/>
            </a:pPr>
            <a:r>
              <a:rPr lang="en-US" dirty="0">
                <a:latin typeface="Open Sans Bold"/>
              </a:rPr>
              <a:t>Develop the dashboard to view the progress of children’s and  analyze the decoder level</a:t>
            </a:r>
          </a:p>
          <a:p>
            <a:pPr marL="342900" lvl="0" indent="-342900" algn="just">
              <a:buFont typeface="+mj-lt"/>
              <a:buAutoNum type="arabicPeriod"/>
            </a:pPr>
            <a:endParaRPr lang="en-US" dirty="0">
              <a:latin typeface="Open Sans Bold"/>
            </a:endParaRPr>
          </a:p>
          <a:p>
            <a:pPr marL="342900" lvl="0" indent="-342900" algn="just">
              <a:buFont typeface="+mj-lt"/>
              <a:buAutoNum type="arabicPeriod"/>
            </a:pPr>
            <a:r>
              <a:rPr lang="en-US" dirty="0">
                <a:latin typeface="Open Sans Bold"/>
              </a:rPr>
              <a:t>Develop the game for clam down to children and collect the data.</a:t>
            </a:r>
          </a:p>
        </p:txBody>
      </p:sp>
    </p:spTree>
    <p:extLst>
      <p:ext uri="{BB962C8B-B14F-4D97-AF65-F5344CB8AC3E}">
        <p14:creationId xmlns:p14="http://schemas.microsoft.com/office/powerpoint/2010/main" val="232121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FABC58"/>
            </a:solidFill>
          </a:ln>
        </p:spPr>
        <p:style>
          <a:lnRef idx="1">
            <a:schemeClr val="accent1"/>
          </a:lnRef>
          <a:fillRef idx="0">
            <a:schemeClr val="accent1"/>
          </a:fillRef>
          <a:effectRef idx="0">
            <a:schemeClr val="accent1"/>
          </a:effectRef>
          <a:fontRef idx="minor">
            <a:schemeClr val="tx1"/>
          </a:fontRef>
        </p:style>
      </p:cxnSp>
      <p:pic>
        <p:nvPicPr>
          <p:cNvPr id="3" name="Picture 2" descr="A cartoon child reading a book&#10;&#10;Description automatically generated">
            <a:extLst>
              <a:ext uri="{FF2B5EF4-FFF2-40B4-BE49-F238E27FC236}">
                <a16:creationId xmlns:a16="http://schemas.microsoft.com/office/drawing/2014/main" id="{0F01E30D-D54D-DBC8-7506-562FF693D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860" y="1123527"/>
            <a:ext cx="4562938" cy="4604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64664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IT20667832    |   JAYASINGHE H.D.D.P|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pic>
        <p:nvPicPr>
          <p:cNvPr id="12" name="Picture 11"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4873" y="-1"/>
            <a:ext cx="1607127" cy="1420339"/>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3602182" y="1637695"/>
            <a:ext cx="4045527" cy="461665"/>
          </a:xfrm>
          <a:prstGeom prst="rect">
            <a:avLst/>
          </a:prstGeom>
          <a:noFill/>
        </p:spPr>
        <p:txBody>
          <a:bodyPr wrap="square" rtlCol="0">
            <a:spAutoFit/>
          </a:bodyPr>
          <a:lstStyle/>
          <a:p>
            <a:pPr algn="ctr"/>
            <a:r>
              <a:rPr lang="en-US" sz="2400" b="1" dirty="0">
                <a:latin typeface="Open Sans Bold"/>
              </a:rPr>
              <a:t>Methodology</a:t>
            </a:r>
            <a:endParaRPr lang="en-US" sz="2400" dirty="0">
              <a:latin typeface="Open Sans Bold"/>
            </a:endParaRPr>
          </a:p>
        </p:txBody>
      </p:sp>
      <p:sp>
        <p:nvSpPr>
          <p:cNvPr id="3" name="TextBox 2"/>
          <p:cNvSpPr txBox="1"/>
          <p:nvPr/>
        </p:nvSpPr>
        <p:spPr>
          <a:xfrm>
            <a:off x="2611658" y="2466144"/>
            <a:ext cx="7252805" cy="1754326"/>
          </a:xfrm>
          <a:prstGeom prst="rect">
            <a:avLst/>
          </a:prstGeom>
          <a:noFill/>
        </p:spPr>
        <p:txBody>
          <a:bodyPr wrap="square" rtlCol="0">
            <a:spAutoFit/>
          </a:bodyPr>
          <a:lstStyle/>
          <a:p>
            <a:pPr marL="342900" indent="-342900">
              <a:buFont typeface="+mj-lt"/>
              <a:buAutoNum type="arabicPeriod"/>
            </a:pPr>
            <a:r>
              <a:rPr lang="en-US" dirty="0">
                <a:latin typeface="Open Sans Bold"/>
              </a:rPr>
              <a:t>Select the best method for Data gathering.</a:t>
            </a:r>
          </a:p>
          <a:p>
            <a:pPr marL="342900" indent="-342900">
              <a:buFont typeface="+mj-lt"/>
              <a:buAutoNum type="arabicPeriod"/>
            </a:pPr>
            <a:r>
              <a:rPr lang="en-US" dirty="0">
                <a:latin typeface="Open Sans Bold"/>
              </a:rPr>
              <a:t>Create the special question for identify the decoder using medical requirements.</a:t>
            </a:r>
          </a:p>
          <a:p>
            <a:pPr marL="342900" indent="-342900">
              <a:buFont typeface="+mj-lt"/>
              <a:buAutoNum type="arabicPeriod"/>
            </a:pPr>
            <a:r>
              <a:rPr lang="en-US" dirty="0">
                <a:latin typeface="Open Sans Bold"/>
              </a:rPr>
              <a:t>Develop mobile application and display results in the mobile application.</a:t>
            </a:r>
          </a:p>
          <a:p>
            <a:endParaRPr lang="en-US" dirty="0"/>
          </a:p>
        </p:txBody>
      </p:sp>
    </p:spTree>
    <p:extLst>
      <p:ext uri="{BB962C8B-B14F-4D97-AF65-F5344CB8AC3E}">
        <p14:creationId xmlns:p14="http://schemas.microsoft.com/office/powerpoint/2010/main" val="89552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IT20667832    |   JAYASINGHE H.D.D.P|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pic>
        <p:nvPicPr>
          <p:cNvPr id="12" name="Picture 11"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4873" y="-1"/>
            <a:ext cx="1607127" cy="1420339"/>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3657600" y="886691"/>
            <a:ext cx="4225636" cy="461665"/>
          </a:xfrm>
          <a:prstGeom prst="rect">
            <a:avLst/>
          </a:prstGeom>
          <a:noFill/>
        </p:spPr>
        <p:txBody>
          <a:bodyPr wrap="square" rtlCol="0">
            <a:spAutoFit/>
          </a:bodyPr>
          <a:lstStyle/>
          <a:p>
            <a:pPr algn="ctr"/>
            <a:r>
              <a:rPr lang="en-US" sz="2400" b="1" dirty="0">
                <a:latin typeface="Open Sans Bold"/>
              </a:rPr>
              <a:t>PROGRESS</a:t>
            </a:r>
            <a:endParaRPr lang="en-US" sz="2400" dirty="0">
              <a:latin typeface="Open Sans Bold"/>
            </a:endParaRPr>
          </a:p>
        </p:txBody>
      </p:sp>
      <p:sp>
        <p:nvSpPr>
          <p:cNvPr id="3" name="TextBox 2"/>
          <p:cNvSpPr txBox="1"/>
          <p:nvPr/>
        </p:nvSpPr>
        <p:spPr>
          <a:xfrm>
            <a:off x="964801" y="2539382"/>
            <a:ext cx="4114800" cy="2585323"/>
          </a:xfrm>
          <a:prstGeom prst="rect">
            <a:avLst/>
          </a:prstGeom>
          <a:noFill/>
        </p:spPr>
        <p:txBody>
          <a:bodyPr wrap="square" rtlCol="0">
            <a:spAutoFit/>
          </a:bodyPr>
          <a:lstStyle/>
          <a:p>
            <a:r>
              <a:rPr lang="en-US" b="1" dirty="0">
                <a:latin typeface="Open Sans Bold"/>
              </a:rPr>
              <a:t>Current Progress</a:t>
            </a:r>
            <a:endParaRPr lang="en-US" dirty="0">
              <a:latin typeface="Open Sans Bold"/>
            </a:endParaRPr>
          </a:p>
          <a:p>
            <a:pPr marL="342900" lvl="0" indent="-342900">
              <a:buFont typeface="+mj-lt"/>
              <a:buAutoNum type="arabicPeriod"/>
            </a:pPr>
            <a:r>
              <a:rPr lang="en-US" dirty="0">
                <a:latin typeface="Open Sans Bold"/>
              </a:rPr>
              <a:t>Develop the special questionnaire for teachers to get idea about child status level.</a:t>
            </a:r>
          </a:p>
          <a:p>
            <a:pPr marL="342900" lvl="0" indent="-342900">
              <a:buFont typeface="+mj-lt"/>
              <a:buAutoNum type="arabicPeriod"/>
            </a:pPr>
            <a:r>
              <a:rPr lang="en-US" dirty="0">
                <a:latin typeface="Open Sans Bold"/>
              </a:rPr>
              <a:t>Develop the dashboard for present current situation and percentage.</a:t>
            </a:r>
          </a:p>
          <a:p>
            <a:pPr marL="342900" lvl="0" indent="-342900">
              <a:buFont typeface="+mj-lt"/>
              <a:buAutoNum type="arabicPeriod"/>
            </a:pPr>
            <a:r>
              <a:rPr lang="en-US" dirty="0">
                <a:latin typeface="Open Sans Bold"/>
              </a:rPr>
              <a:t>Develop the game for children to calm down and collect to data.</a:t>
            </a:r>
          </a:p>
          <a:p>
            <a:endParaRPr lang="en-US" dirty="0">
              <a:latin typeface="Open Sans Bold"/>
            </a:endParaRPr>
          </a:p>
        </p:txBody>
      </p:sp>
      <p:sp>
        <p:nvSpPr>
          <p:cNvPr id="6" name="TextBox 5"/>
          <p:cNvSpPr txBox="1"/>
          <p:nvPr/>
        </p:nvSpPr>
        <p:spPr>
          <a:xfrm>
            <a:off x="5514109" y="2539382"/>
            <a:ext cx="5777346" cy="2031325"/>
          </a:xfrm>
          <a:prstGeom prst="rect">
            <a:avLst/>
          </a:prstGeom>
          <a:noFill/>
        </p:spPr>
        <p:txBody>
          <a:bodyPr wrap="square" rtlCol="0">
            <a:spAutoFit/>
          </a:bodyPr>
          <a:lstStyle/>
          <a:p>
            <a:r>
              <a:rPr lang="en-US" b="1" dirty="0">
                <a:latin typeface="Open Sans Bold"/>
              </a:rPr>
              <a:t>Future Implementations</a:t>
            </a:r>
            <a:endParaRPr lang="en-US" dirty="0">
              <a:latin typeface="Open Sans Bold"/>
            </a:endParaRPr>
          </a:p>
          <a:p>
            <a:pPr marL="342900" lvl="0" indent="-342900">
              <a:buFont typeface="+mj-lt"/>
              <a:buAutoNum type="arabicPeriod"/>
            </a:pPr>
            <a:r>
              <a:rPr lang="en-US" dirty="0">
                <a:latin typeface="Open Sans Bold"/>
              </a:rPr>
              <a:t>improve the games in use</a:t>
            </a:r>
          </a:p>
          <a:p>
            <a:pPr marL="342900" lvl="0" indent="-342900">
              <a:buFont typeface="+mj-lt"/>
              <a:buAutoNum type="arabicPeriod"/>
            </a:pPr>
            <a:r>
              <a:rPr lang="en-US" dirty="0">
                <a:latin typeface="Open Sans Bold"/>
              </a:rPr>
              <a:t>improve the visualization &amp; dashboard to represent the more accurate progress</a:t>
            </a:r>
          </a:p>
          <a:p>
            <a:pPr marL="342900" lvl="0" indent="-342900">
              <a:buFont typeface="+mj-lt"/>
              <a:buAutoNum type="arabicPeriod"/>
            </a:pPr>
            <a:r>
              <a:rPr lang="en-US" dirty="0">
                <a:latin typeface="Open Sans Bold"/>
              </a:rPr>
              <a:t>Trine the most accurate model to get the prediction</a:t>
            </a:r>
          </a:p>
          <a:p>
            <a:pPr marL="342900" indent="-342900">
              <a:buFont typeface="+mj-lt"/>
              <a:buAutoNum type="arabicPeriod"/>
            </a:pPr>
            <a:r>
              <a:rPr lang="en-US" dirty="0">
                <a:latin typeface="Open Sans Bold"/>
              </a:rPr>
              <a:t>Finally,integrateallthecomponentsandmaketheresultavailablethroughtheMobile application</a:t>
            </a:r>
          </a:p>
        </p:txBody>
      </p:sp>
    </p:spTree>
    <p:extLst>
      <p:ext uri="{BB962C8B-B14F-4D97-AF65-F5344CB8AC3E}">
        <p14:creationId xmlns:p14="http://schemas.microsoft.com/office/powerpoint/2010/main" val="3929286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IT20667832    |   JAYASINGHE H.D.D.P|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pic>
        <p:nvPicPr>
          <p:cNvPr id="12" name="Picture 11"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4873" y="-1"/>
            <a:ext cx="1607127" cy="1420339"/>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59809" y="525502"/>
            <a:ext cx="2092037" cy="369332"/>
          </a:xfrm>
          <a:prstGeom prst="rect">
            <a:avLst/>
          </a:prstGeom>
          <a:noFill/>
        </p:spPr>
        <p:txBody>
          <a:bodyPr wrap="square" rtlCol="0">
            <a:spAutoFit/>
          </a:bodyPr>
          <a:lstStyle/>
          <a:p>
            <a:r>
              <a:rPr lang="en-US" b="1" dirty="0">
                <a:latin typeface="Open Sans Bold"/>
              </a:rPr>
              <a:t>Achievements</a:t>
            </a:r>
            <a:endParaRPr lang="en-US" dirty="0">
              <a:latin typeface="Open Sans Bold"/>
            </a:endParaRPr>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0206" y="1006151"/>
            <a:ext cx="9173908" cy="4909317"/>
          </a:xfrm>
          <a:prstGeom prst="rect">
            <a:avLst/>
          </a:prstGeom>
        </p:spPr>
      </p:pic>
    </p:spTree>
    <p:extLst>
      <p:ext uri="{BB962C8B-B14F-4D97-AF65-F5344CB8AC3E}">
        <p14:creationId xmlns:p14="http://schemas.microsoft.com/office/powerpoint/2010/main" val="2505095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IT20667832    |   JAYASINGHE H.D.D.P|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pic>
        <p:nvPicPr>
          <p:cNvPr id="12" name="Picture 11"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4873" y="-1"/>
            <a:ext cx="1607127" cy="1420339"/>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59809" y="525502"/>
            <a:ext cx="2092037" cy="369332"/>
          </a:xfrm>
          <a:prstGeom prst="rect">
            <a:avLst/>
          </a:prstGeom>
          <a:noFill/>
        </p:spPr>
        <p:txBody>
          <a:bodyPr wrap="square" rtlCol="0">
            <a:spAutoFit/>
          </a:bodyPr>
          <a:lstStyle/>
          <a:p>
            <a:r>
              <a:rPr lang="en-US" b="1" dirty="0">
                <a:latin typeface="Open Sans Bold"/>
              </a:rPr>
              <a:t>Achievements</a:t>
            </a:r>
            <a:endParaRPr lang="en-US" dirty="0">
              <a:latin typeface="Open Sans Bold"/>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0039" y="910760"/>
            <a:ext cx="9061535" cy="4816013"/>
          </a:xfrm>
          <a:prstGeom prst="rect">
            <a:avLst/>
          </a:prstGeom>
        </p:spPr>
      </p:pic>
    </p:spTree>
    <p:extLst>
      <p:ext uri="{BB962C8B-B14F-4D97-AF65-F5344CB8AC3E}">
        <p14:creationId xmlns:p14="http://schemas.microsoft.com/office/powerpoint/2010/main" val="860740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IT20667832 | JAYASINGHE H.D.D.P |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pic>
        <p:nvPicPr>
          <p:cNvPr id="12" name="Picture 11"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4873" y="-1"/>
            <a:ext cx="1607127" cy="1420339"/>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59809" y="115263"/>
            <a:ext cx="2092037" cy="369332"/>
          </a:xfrm>
          <a:prstGeom prst="rect">
            <a:avLst/>
          </a:prstGeom>
          <a:noFill/>
        </p:spPr>
        <p:txBody>
          <a:bodyPr wrap="square" rtlCol="0">
            <a:spAutoFit/>
          </a:bodyPr>
          <a:lstStyle/>
          <a:p>
            <a:r>
              <a:rPr lang="en-US" b="1" dirty="0">
                <a:latin typeface="Open Sans Bold"/>
              </a:rPr>
              <a:t>Achievements</a:t>
            </a:r>
            <a:endParaRPr lang="en-US" dirty="0">
              <a:latin typeface="Open Sans Bold"/>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10619" y="577721"/>
            <a:ext cx="2689221" cy="5603522"/>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48793" y="590762"/>
            <a:ext cx="2749084" cy="5622027"/>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16550" y="577721"/>
            <a:ext cx="2747536" cy="5622027"/>
          </a:xfrm>
          <a:prstGeom prst="rect">
            <a:avLst/>
          </a:prstGeom>
        </p:spPr>
      </p:pic>
    </p:spTree>
    <p:extLst>
      <p:ext uri="{BB962C8B-B14F-4D97-AF65-F5344CB8AC3E}">
        <p14:creationId xmlns:p14="http://schemas.microsoft.com/office/powerpoint/2010/main" val="3322277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IT20667832 | JAYASINGHE H.D.D.P |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pic>
        <p:nvPicPr>
          <p:cNvPr id="12" name="Picture 11"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4873" y="-1"/>
            <a:ext cx="1607127" cy="1420339"/>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3809276" y="1420338"/>
            <a:ext cx="3435839" cy="369332"/>
          </a:xfrm>
          <a:prstGeom prst="rect">
            <a:avLst/>
          </a:prstGeom>
          <a:noFill/>
        </p:spPr>
        <p:txBody>
          <a:bodyPr wrap="square" rtlCol="0">
            <a:spAutoFit/>
          </a:bodyPr>
          <a:lstStyle/>
          <a:p>
            <a:pPr algn="ctr"/>
            <a:r>
              <a:rPr lang="en-US" b="1" spc="470" dirty="0">
                <a:latin typeface="Open Sans Bold"/>
              </a:rPr>
              <a:t>Project Evidence</a:t>
            </a:r>
            <a:endParaRPr lang="en-US" b="1" dirty="0">
              <a:latin typeface="Open Sans Bold"/>
            </a:endParaRPr>
          </a:p>
        </p:txBody>
      </p:sp>
      <p:sp>
        <p:nvSpPr>
          <p:cNvPr id="3" name="TextBox 2"/>
          <p:cNvSpPr txBox="1"/>
          <p:nvPr/>
        </p:nvSpPr>
        <p:spPr>
          <a:xfrm>
            <a:off x="1297700" y="2264754"/>
            <a:ext cx="9729337" cy="2893100"/>
          </a:xfrm>
          <a:prstGeom prst="rect">
            <a:avLst/>
          </a:prstGeom>
          <a:noFill/>
        </p:spPr>
        <p:txBody>
          <a:bodyPr wrap="square" rtlCol="0">
            <a:spAutoFit/>
          </a:bodyPr>
          <a:lstStyle/>
          <a:p>
            <a:r>
              <a:rPr lang="en-US" sz="1400" dirty="0">
                <a:latin typeface="Open Sans Bold"/>
              </a:rPr>
              <a:t>B. </a:t>
            </a:r>
            <a:r>
              <a:rPr lang="en-US" sz="1400" dirty="0" err="1">
                <a:latin typeface="Open Sans Bold"/>
              </a:rPr>
              <a:t>Thapaliya</a:t>
            </a:r>
            <a:r>
              <a:rPr lang="en-US" sz="1400" dirty="0">
                <a:latin typeface="Open Sans Bold"/>
              </a:rPr>
              <a:t>, V. D. Calhoun and J. Liu, "Environmental and genome-wide association study on children anxiety and depression," 2021 IEEE International Conference on Bioinformatics and Biomedicine (BIBM), Houston, TX, USA, 2021, pp. 2330-2337, </a:t>
            </a:r>
            <a:r>
              <a:rPr lang="en-US" sz="1400" dirty="0" err="1">
                <a:latin typeface="Open Sans Bold"/>
              </a:rPr>
              <a:t>doi</a:t>
            </a:r>
            <a:r>
              <a:rPr lang="en-US" sz="1400" dirty="0">
                <a:latin typeface="Open Sans Bold"/>
              </a:rPr>
              <a:t>: 10.1109/BIBM52615.2021.9669291. keywords: {Computational </a:t>
            </a:r>
            <a:r>
              <a:rPr lang="en-US" sz="1400" dirty="0" err="1">
                <a:latin typeface="Open Sans Bold"/>
              </a:rPr>
              <a:t>modeling;Atmospheric</a:t>
            </a:r>
            <a:r>
              <a:rPr lang="en-US" sz="1400" dirty="0">
                <a:latin typeface="Open Sans Bold"/>
              </a:rPr>
              <a:t> </a:t>
            </a:r>
            <a:r>
              <a:rPr lang="en-US" sz="1400" dirty="0" err="1">
                <a:latin typeface="Open Sans Bold"/>
              </a:rPr>
              <a:t>modeling;Anxiety</a:t>
            </a:r>
            <a:r>
              <a:rPr lang="en-US" sz="1400" dirty="0">
                <a:latin typeface="Open Sans Bold"/>
              </a:rPr>
              <a:t> </a:t>
            </a:r>
            <a:r>
              <a:rPr lang="en-US" sz="1400" dirty="0" err="1">
                <a:latin typeface="Open Sans Bold"/>
              </a:rPr>
              <a:t>disorders;Sociology;Genomics;Depression;Brain</a:t>
            </a:r>
            <a:r>
              <a:rPr lang="en-US" sz="1400" dirty="0">
                <a:latin typeface="Open Sans Bold"/>
              </a:rPr>
              <a:t> </a:t>
            </a:r>
            <a:r>
              <a:rPr lang="en-US" sz="1400" dirty="0" err="1">
                <a:latin typeface="Open Sans Bold"/>
              </a:rPr>
              <a:t>modeling;Anxiety;Depression;Linear</a:t>
            </a:r>
            <a:r>
              <a:rPr lang="en-US" sz="1400" dirty="0">
                <a:latin typeface="Open Sans Bold"/>
              </a:rPr>
              <a:t> Mixed </a:t>
            </a:r>
            <a:r>
              <a:rPr lang="en-US" sz="1400" dirty="0" err="1">
                <a:latin typeface="Open Sans Bold"/>
              </a:rPr>
              <a:t>Models;Recursive</a:t>
            </a:r>
            <a:r>
              <a:rPr lang="en-US" sz="1400" dirty="0">
                <a:latin typeface="Open Sans Bold"/>
              </a:rPr>
              <a:t> Feature </a:t>
            </a:r>
            <a:r>
              <a:rPr lang="en-US" sz="1400" dirty="0" err="1">
                <a:latin typeface="Open Sans Bold"/>
              </a:rPr>
              <a:t>Elimination;Lasso</a:t>
            </a:r>
            <a:r>
              <a:rPr lang="en-US" sz="1400" dirty="0">
                <a:latin typeface="Open Sans Bold"/>
              </a:rPr>
              <a:t> </a:t>
            </a:r>
            <a:r>
              <a:rPr lang="en-US" sz="1400" dirty="0" err="1">
                <a:latin typeface="Open Sans Bold"/>
              </a:rPr>
              <a:t>Regression;Genome-wide</a:t>
            </a:r>
            <a:r>
              <a:rPr lang="en-US" sz="1400" dirty="0">
                <a:latin typeface="Open Sans Bold"/>
              </a:rPr>
              <a:t> Association </a:t>
            </a:r>
            <a:r>
              <a:rPr lang="en-US" sz="1400" dirty="0" err="1">
                <a:latin typeface="Open Sans Bold"/>
              </a:rPr>
              <a:t>Study;Heritability</a:t>
            </a:r>
            <a:r>
              <a:rPr lang="en-US" sz="1400" dirty="0">
                <a:latin typeface="Open Sans Bold"/>
              </a:rPr>
              <a:t>},</a:t>
            </a:r>
          </a:p>
          <a:p>
            <a:r>
              <a:rPr lang="en-US" sz="1400" dirty="0">
                <a:latin typeface="Open Sans Bold"/>
              </a:rPr>
              <a:t> </a:t>
            </a:r>
          </a:p>
          <a:p>
            <a:r>
              <a:rPr lang="en-US" sz="1400" dirty="0">
                <a:latin typeface="Open Sans Bold"/>
              </a:rPr>
              <a:t> </a:t>
            </a:r>
          </a:p>
          <a:p>
            <a:r>
              <a:rPr lang="en-US" sz="1400" dirty="0">
                <a:latin typeface="Open Sans Bold"/>
              </a:rPr>
              <a:t>R. F. L. Trujillo, N. M. G. Santos and J. </a:t>
            </a:r>
            <a:r>
              <a:rPr lang="en-US" sz="1400" dirty="0" err="1">
                <a:latin typeface="Open Sans Bold"/>
              </a:rPr>
              <a:t>Armas</a:t>
            </a:r>
            <a:r>
              <a:rPr lang="en-US" sz="1400" dirty="0">
                <a:latin typeface="Open Sans Bold"/>
              </a:rPr>
              <a:t>-Aguirre, "Technological solution of psychological therapies using neural networks for the control and monitoring of anxiety disorder," 2021 IEEE Sciences and Humanities International Research Conference (SHIRCON), Lima, Peru, 2021, pp. 1-4, </a:t>
            </a:r>
            <a:r>
              <a:rPr lang="en-US" sz="1400" dirty="0" err="1">
                <a:latin typeface="Open Sans Bold"/>
              </a:rPr>
              <a:t>doi</a:t>
            </a:r>
            <a:r>
              <a:rPr lang="en-US" sz="1400" dirty="0">
                <a:latin typeface="Open Sans Bold"/>
              </a:rPr>
              <a:t>: 10.1109/SHIRCON53068.2021.9652260. keywords: {</a:t>
            </a:r>
            <a:r>
              <a:rPr lang="en-US" sz="1400" dirty="0" err="1">
                <a:latin typeface="Open Sans Bold"/>
              </a:rPr>
              <a:t>Conferences;Neural</a:t>
            </a:r>
            <a:r>
              <a:rPr lang="en-US" sz="1400" dirty="0">
                <a:latin typeface="Open Sans Bold"/>
              </a:rPr>
              <a:t> </a:t>
            </a:r>
            <a:r>
              <a:rPr lang="en-US" sz="1400" dirty="0" err="1">
                <a:latin typeface="Open Sans Bold"/>
              </a:rPr>
              <a:t>networks;Anxiety</a:t>
            </a:r>
            <a:r>
              <a:rPr lang="en-US" sz="1400" dirty="0">
                <a:latin typeface="Open Sans Bold"/>
              </a:rPr>
              <a:t> </a:t>
            </a:r>
            <a:r>
              <a:rPr lang="en-US" sz="1400" dirty="0" err="1">
                <a:latin typeface="Open Sans Bold"/>
              </a:rPr>
              <a:t>disorders;Sociology;Medical</a:t>
            </a:r>
            <a:r>
              <a:rPr lang="en-US" sz="1400" dirty="0">
                <a:latin typeface="Open Sans Bold"/>
              </a:rPr>
              <a:t> </a:t>
            </a:r>
            <a:r>
              <a:rPr lang="en-US" sz="1400" dirty="0" err="1">
                <a:latin typeface="Open Sans Bold"/>
              </a:rPr>
              <a:t>treatment;Mental</a:t>
            </a:r>
            <a:r>
              <a:rPr lang="en-US" sz="1400" dirty="0">
                <a:latin typeface="Open Sans Bold"/>
              </a:rPr>
              <a:t> </a:t>
            </a:r>
            <a:r>
              <a:rPr lang="en-US" sz="1400" dirty="0" err="1">
                <a:latin typeface="Open Sans Bold"/>
              </a:rPr>
              <a:t>health;Real-time</a:t>
            </a:r>
            <a:r>
              <a:rPr lang="en-US" sz="1400" dirty="0">
                <a:latin typeface="Open Sans Bold"/>
              </a:rPr>
              <a:t> </a:t>
            </a:r>
            <a:r>
              <a:rPr lang="en-US" sz="1400" dirty="0" err="1">
                <a:latin typeface="Open Sans Bold"/>
              </a:rPr>
              <a:t>systems;Anxiety</a:t>
            </a:r>
            <a:r>
              <a:rPr lang="en-US" sz="1400" dirty="0">
                <a:latin typeface="Open Sans Bold"/>
              </a:rPr>
              <a:t> </a:t>
            </a:r>
            <a:r>
              <a:rPr lang="en-US" sz="1400" dirty="0" err="1">
                <a:latin typeface="Open Sans Bold"/>
              </a:rPr>
              <a:t>Disorder;Monitoring</a:t>
            </a:r>
            <a:r>
              <a:rPr lang="en-US" sz="1400" dirty="0">
                <a:latin typeface="Open Sans Bold"/>
              </a:rPr>
              <a:t> </a:t>
            </a:r>
            <a:r>
              <a:rPr lang="en-US" sz="1400" dirty="0" err="1">
                <a:latin typeface="Open Sans Bold"/>
              </a:rPr>
              <a:t>System;Children;Neural</a:t>
            </a:r>
            <a:r>
              <a:rPr lang="en-US" sz="1400" dirty="0">
                <a:latin typeface="Open Sans Bold"/>
              </a:rPr>
              <a:t> </a:t>
            </a:r>
            <a:r>
              <a:rPr lang="en-US" sz="1400" dirty="0" err="1">
                <a:latin typeface="Open Sans Bold"/>
              </a:rPr>
              <a:t>Network;Symptom</a:t>
            </a:r>
            <a:r>
              <a:rPr lang="en-US" sz="1400" dirty="0">
                <a:latin typeface="Open Sans Bold"/>
              </a:rPr>
              <a:t> Collection},</a:t>
            </a:r>
          </a:p>
          <a:p>
            <a:endParaRPr lang="en-US" sz="1400" dirty="0">
              <a:latin typeface="Open Sans Bold"/>
            </a:endParaRPr>
          </a:p>
        </p:txBody>
      </p:sp>
    </p:spTree>
    <p:extLst>
      <p:ext uri="{BB962C8B-B14F-4D97-AF65-F5344CB8AC3E}">
        <p14:creationId xmlns:p14="http://schemas.microsoft.com/office/powerpoint/2010/main" val="3363726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IT20667832 | JAYASINGHE H.D.D.P |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pic>
        <p:nvPicPr>
          <p:cNvPr id="12" name="Picture 11" descr="A person in a white shirt&#10;&#10;Description automatically generated">
            <a:extLst>
              <a:ext uri="{FF2B5EF4-FFF2-40B4-BE49-F238E27FC236}">
                <a16:creationId xmlns:a16="http://schemas.microsoft.com/office/drawing/2014/main" id="{90912F32-2677-DF55-3EEC-1DE88FF03B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4873" y="-1"/>
            <a:ext cx="1607127" cy="1420339"/>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3809276" y="1420338"/>
            <a:ext cx="3435839" cy="369332"/>
          </a:xfrm>
          <a:prstGeom prst="rect">
            <a:avLst/>
          </a:prstGeom>
          <a:noFill/>
        </p:spPr>
        <p:txBody>
          <a:bodyPr wrap="square" rtlCol="0">
            <a:spAutoFit/>
          </a:bodyPr>
          <a:lstStyle/>
          <a:p>
            <a:pPr algn="ctr"/>
            <a:r>
              <a:rPr lang="en-US" b="1" spc="470" dirty="0">
                <a:latin typeface="Open Sans Bold"/>
              </a:rPr>
              <a:t>Project Evidence</a:t>
            </a:r>
            <a:endParaRPr lang="en-US" b="1" dirty="0">
              <a:latin typeface="Open Sans Bold"/>
            </a:endParaRPr>
          </a:p>
        </p:txBody>
      </p:sp>
      <p:sp>
        <p:nvSpPr>
          <p:cNvPr id="3" name="TextBox 2"/>
          <p:cNvSpPr txBox="1"/>
          <p:nvPr/>
        </p:nvSpPr>
        <p:spPr>
          <a:xfrm>
            <a:off x="1297700" y="2264754"/>
            <a:ext cx="9729337" cy="3108543"/>
          </a:xfrm>
          <a:prstGeom prst="rect">
            <a:avLst/>
          </a:prstGeom>
          <a:noFill/>
        </p:spPr>
        <p:txBody>
          <a:bodyPr wrap="square" rtlCol="0">
            <a:spAutoFit/>
          </a:bodyPr>
          <a:lstStyle/>
          <a:p>
            <a:r>
              <a:rPr lang="en-US" sz="1400" dirty="0">
                <a:latin typeface="Open Sans Bold"/>
              </a:rPr>
              <a:t> [2] - B. C. </a:t>
            </a:r>
            <a:r>
              <a:rPr lang="en-US" sz="1400" dirty="0" err="1">
                <a:latin typeface="Open Sans Bold"/>
              </a:rPr>
              <a:t>Loftness</a:t>
            </a:r>
            <a:r>
              <a:rPr lang="en-US" sz="1400" dirty="0">
                <a:latin typeface="Open Sans Bold"/>
              </a:rPr>
              <a:t>, J. Halvorson-Phelan, A. O'Leary, N. Cheney, E. W. McGinnis and R. S. McGinnis, "UVM KID Study: Identifying Multimodal Features and Optimizing Wearable Instrumentation to Detect Child Anxiety," 2022 44th Annual International Conference of the IEEE Engineering in Medicine &amp; Biology Society (EMBC), Glasgow, Scotland, United Kingdom, 2022, pp. 1141-1144, </a:t>
            </a:r>
            <a:r>
              <a:rPr lang="en-US" sz="1400" dirty="0" err="1">
                <a:latin typeface="Open Sans Bold"/>
              </a:rPr>
              <a:t>doi</a:t>
            </a:r>
            <a:r>
              <a:rPr lang="en-US" sz="1400" dirty="0">
                <a:latin typeface="Open Sans Bold"/>
              </a:rPr>
              <a:t>: 10.1109/EMBC48229.2022.9871090. keywords: {</a:t>
            </a:r>
            <a:r>
              <a:rPr lang="en-US" sz="1400" dirty="0" err="1">
                <a:latin typeface="Open Sans Bold"/>
              </a:rPr>
              <a:t>Pediatrics;Sensor</a:t>
            </a:r>
            <a:r>
              <a:rPr lang="en-US" sz="1400" dirty="0">
                <a:latin typeface="Open Sans Bold"/>
              </a:rPr>
              <a:t> </a:t>
            </a:r>
            <a:r>
              <a:rPr lang="en-US" sz="1400" dirty="0" err="1">
                <a:latin typeface="Open Sans Bold"/>
              </a:rPr>
              <a:t>placement;Tracking;Anxiety</a:t>
            </a:r>
            <a:r>
              <a:rPr lang="en-US" sz="1400" dirty="0">
                <a:latin typeface="Open Sans Bold"/>
              </a:rPr>
              <a:t> </a:t>
            </a:r>
            <a:r>
              <a:rPr lang="en-US" sz="1400" dirty="0" err="1">
                <a:latin typeface="Open Sans Bold"/>
              </a:rPr>
              <a:t>disorders;Redundancy;Point</a:t>
            </a:r>
            <a:r>
              <a:rPr lang="en-US" sz="1400" dirty="0">
                <a:latin typeface="Open Sans Bold"/>
              </a:rPr>
              <a:t> of </a:t>
            </a:r>
            <a:r>
              <a:rPr lang="en-US" sz="1400" dirty="0" err="1">
                <a:latin typeface="Open Sans Bold"/>
              </a:rPr>
              <a:t>care;Mental</a:t>
            </a:r>
            <a:r>
              <a:rPr lang="en-US" sz="1400" dirty="0">
                <a:latin typeface="Open Sans Bold"/>
              </a:rPr>
              <a:t> </a:t>
            </a:r>
            <a:r>
              <a:rPr lang="en-US" sz="1400" dirty="0" err="1">
                <a:latin typeface="Open Sans Bold"/>
              </a:rPr>
              <a:t>health;digital</a:t>
            </a:r>
            <a:r>
              <a:rPr lang="en-US" sz="1400" dirty="0">
                <a:latin typeface="Open Sans Bold"/>
              </a:rPr>
              <a:t> </a:t>
            </a:r>
            <a:r>
              <a:rPr lang="en-US" sz="1400" dirty="0" err="1">
                <a:latin typeface="Open Sans Bold"/>
              </a:rPr>
              <a:t>medicine;anxiety;depression;wearable</a:t>
            </a:r>
            <a:r>
              <a:rPr lang="en-US" sz="1400" dirty="0">
                <a:latin typeface="Open Sans Bold"/>
              </a:rPr>
              <a:t> </a:t>
            </a:r>
            <a:r>
              <a:rPr lang="en-US" sz="1400" dirty="0" err="1">
                <a:latin typeface="Open Sans Bold"/>
              </a:rPr>
              <a:t>sensors;signal</a:t>
            </a:r>
            <a:r>
              <a:rPr lang="en-US" sz="1400" dirty="0">
                <a:latin typeface="Open Sans Bold"/>
              </a:rPr>
              <a:t> </a:t>
            </a:r>
            <a:r>
              <a:rPr lang="en-US" sz="1400" dirty="0" err="1">
                <a:latin typeface="Open Sans Bold"/>
              </a:rPr>
              <a:t>processing;pediatric</a:t>
            </a:r>
            <a:r>
              <a:rPr lang="en-US" sz="1400" dirty="0">
                <a:latin typeface="Open Sans Bold"/>
              </a:rPr>
              <a:t> mental health},</a:t>
            </a:r>
          </a:p>
          <a:p>
            <a:endParaRPr lang="en-US" sz="1400" dirty="0">
              <a:latin typeface="Open Sans Bold"/>
            </a:endParaRPr>
          </a:p>
          <a:p>
            <a:r>
              <a:rPr lang="en-US" sz="1400" dirty="0">
                <a:latin typeface="Open Sans Bold"/>
              </a:rPr>
              <a:t>[3]-B. C. </a:t>
            </a:r>
            <a:r>
              <a:rPr lang="en-US" sz="1400" dirty="0" err="1">
                <a:latin typeface="Open Sans Bold"/>
              </a:rPr>
              <a:t>Loftness</a:t>
            </a:r>
            <a:r>
              <a:rPr lang="en-US" sz="1400" dirty="0">
                <a:latin typeface="Open Sans Bold"/>
              </a:rPr>
              <a:t>, J. Halvorson-Phelan, A. O'Leary, N. Cheney, E. W. McGinnis and R. S. McGinnis, "UVM KID Study: Identifying Multimodal Features and Optimizing Wearable Instrumentation to Detect Child Anxiety," 2022 44th Annual International Conference of the IEEE Engineering in Medicine &amp; Biology Society (EMBC), Glasgow, Scotland, United Kingdom, 2022, pp. 1141-1144, </a:t>
            </a:r>
            <a:r>
              <a:rPr lang="en-US" sz="1400" dirty="0" err="1">
                <a:latin typeface="Open Sans Bold"/>
              </a:rPr>
              <a:t>doi</a:t>
            </a:r>
            <a:r>
              <a:rPr lang="en-US" sz="1400" dirty="0">
                <a:latin typeface="Open Sans Bold"/>
              </a:rPr>
              <a:t>: 10.1109/EMBC48229.2022.9871090. keywords: {</a:t>
            </a:r>
            <a:r>
              <a:rPr lang="en-US" sz="1400" dirty="0" err="1">
                <a:latin typeface="Open Sans Bold"/>
              </a:rPr>
              <a:t>Pediatrics;Sensor</a:t>
            </a:r>
            <a:r>
              <a:rPr lang="en-US" sz="1400" dirty="0">
                <a:latin typeface="Open Sans Bold"/>
              </a:rPr>
              <a:t> </a:t>
            </a:r>
            <a:r>
              <a:rPr lang="en-US" sz="1400" dirty="0" err="1">
                <a:latin typeface="Open Sans Bold"/>
              </a:rPr>
              <a:t>placement;Tracking;Anxiety</a:t>
            </a:r>
            <a:r>
              <a:rPr lang="en-US" sz="1400" dirty="0">
                <a:latin typeface="Open Sans Bold"/>
              </a:rPr>
              <a:t> </a:t>
            </a:r>
            <a:r>
              <a:rPr lang="en-US" sz="1400" dirty="0" err="1">
                <a:latin typeface="Open Sans Bold"/>
              </a:rPr>
              <a:t>disorders;Redundancy;Point</a:t>
            </a:r>
            <a:r>
              <a:rPr lang="en-US" sz="1400" dirty="0">
                <a:latin typeface="Open Sans Bold"/>
              </a:rPr>
              <a:t> of </a:t>
            </a:r>
            <a:r>
              <a:rPr lang="en-US" sz="1400" dirty="0" err="1">
                <a:latin typeface="Open Sans Bold"/>
              </a:rPr>
              <a:t>care;Mental</a:t>
            </a:r>
            <a:r>
              <a:rPr lang="en-US" sz="1400" dirty="0">
                <a:latin typeface="Open Sans Bold"/>
              </a:rPr>
              <a:t> </a:t>
            </a:r>
            <a:r>
              <a:rPr lang="en-US" sz="1400" dirty="0" err="1">
                <a:latin typeface="Open Sans Bold"/>
              </a:rPr>
              <a:t>health;digital</a:t>
            </a:r>
            <a:r>
              <a:rPr lang="en-US" sz="1400" dirty="0">
                <a:latin typeface="Open Sans Bold"/>
              </a:rPr>
              <a:t> </a:t>
            </a:r>
            <a:r>
              <a:rPr lang="en-US" sz="1400" dirty="0" err="1">
                <a:latin typeface="Open Sans Bold"/>
              </a:rPr>
              <a:t>medicine;anxiety;depression;wearable</a:t>
            </a:r>
            <a:r>
              <a:rPr lang="en-US" sz="1400" dirty="0">
                <a:latin typeface="Open Sans Bold"/>
              </a:rPr>
              <a:t> </a:t>
            </a:r>
            <a:r>
              <a:rPr lang="en-US" sz="1400" dirty="0" err="1">
                <a:latin typeface="Open Sans Bold"/>
              </a:rPr>
              <a:t>sensors;signal</a:t>
            </a:r>
            <a:r>
              <a:rPr lang="en-US" sz="1400" dirty="0">
                <a:latin typeface="Open Sans Bold"/>
              </a:rPr>
              <a:t> </a:t>
            </a:r>
            <a:r>
              <a:rPr lang="en-US" sz="1400" dirty="0" err="1">
                <a:latin typeface="Open Sans Bold"/>
              </a:rPr>
              <a:t>processing;pediatric</a:t>
            </a:r>
            <a:r>
              <a:rPr lang="en-US" sz="1400" dirty="0">
                <a:latin typeface="Open Sans Bold"/>
              </a:rPr>
              <a:t> mental health},</a:t>
            </a:r>
          </a:p>
          <a:p>
            <a:endParaRPr lang="en-US" sz="1400" dirty="0">
              <a:latin typeface="Open Sans Bold"/>
            </a:endParaRPr>
          </a:p>
        </p:txBody>
      </p:sp>
    </p:spTree>
    <p:extLst>
      <p:ext uri="{BB962C8B-B14F-4D97-AF65-F5344CB8AC3E}">
        <p14:creationId xmlns:p14="http://schemas.microsoft.com/office/powerpoint/2010/main" val="25752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285335"/>
          </a:xfrm>
          <a:prstGeom prst="rect">
            <a:avLst/>
          </a:prstGeom>
        </p:spPr>
        <p:txBody>
          <a:bodyPr lIns="0" tIns="0" rIns="0" bIns="0" rtlCol="0" anchor="t">
            <a:spAutoFit/>
          </a:bodyPr>
          <a:lstStyle/>
          <a:p>
            <a:pPr algn="ctr">
              <a:lnSpc>
                <a:spcPts val="2426"/>
              </a:lnSpc>
            </a:pPr>
            <a:r>
              <a:rPr lang="en-US" sz="1866" spc="-73">
                <a:solidFill>
                  <a:srgbClr val="242424"/>
                </a:solidFill>
                <a:latin typeface="Open Sauce SemiBold"/>
              </a:rPr>
              <a:t>|   |  TPM-2023 - 113 </a:t>
            </a:r>
            <a:endParaRPr lang="en-US" sz="1866" spc="-73" dirty="0">
              <a:solidFill>
                <a:srgbClr val="242424"/>
              </a:solidFill>
              <a:latin typeface="Open Sauce SemiBold"/>
            </a:endParaRP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a:solidFill>
                  <a:srgbClr val="04383F"/>
                </a:solidFill>
                <a:latin typeface="Open Sauce SemiBold"/>
              </a:rPr>
              <a:t>20/03/2024</a:t>
            </a:r>
            <a:endParaRPr lang="en-US" sz="1626" spc="-63" dirty="0">
              <a:solidFill>
                <a:srgbClr val="04383F"/>
              </a:solidFill>
              <a:latin typeface="Open Sauce SemiBold"/>
            </a:endParaRP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a:solidFill>
                  <a:srgbClr val="23442B"/>
                </a:solidFill>
                <a:latin typeface="Open Sauce SemiBold Bold"/>
              </a:rPr>
              <a:t>03</a:t>
            </a:r>
            <a:endParaRPr lang="en-US" sz="4116" spc="-160" dirty="0">
              <a:solidFill>
                <a:srgbClr val="23442B"/>
              </a:solidFill>
              <a:latin typeface="Open Sauce SemiBold Bold"/>
            </a:endParaRPr>
          </a:p>
        </p:txBody>
      </p:sp>
      <p:sp>
        <p:nvSpPr>
          <p:cNvPr id="3" name="TextBox 2"/>
          <p:cNvSpPr txBox="1"/>
          <p:nvPr/>
        </p:nvSpPr>
        <p:spPr>
          <a:xfrm>
            <a:off x="3255818" y="1208037"/>
            <a:ext cx="5223164" cy="646331"/>
          </a:xfrm>
          <a:prstGeom prst="rect">
            <a:avLst/>
          </a:prstGeom>
          <a:noFill/>
        </p:spPr>
        <p:txBody>
          <a:bodyPr wrap="square" rtlCol="0">
            <a:spAutoFit/>
          </a:bodyPr>
          <a:lstStyle/>
          <a:p>
            <a:pPr algn="ctr"/>
            <a:r>
              <a:rPr lang="en-US" sz="3600">
                <a:latin typeface="Open Sans Bold"/>
              </a:rPr>
              <a:t>INTRODUCTION</a:t>
            </a:r>
            <a:endParaRPr lang="en-US" sz="3600" dirty="0">
              <a:latin typeface="Open Sans Bold"/>
            </a:endParaRPr>
          </a:p>
        </p:txBody>
      </p:sp>
      <p:sp>
        <p:nvSpPr>
          <p:cNvPr id="6" name="TextBox 5"/>
          <p:cNvSpPr txBox="1"/>
          <p:nvPr/>
        </p:nvSpPr>
        <p:spPr>
          <a:xfrm>
            <a:off x="2300618" y="2250919"/>
            <a:ext cx="7750956" cy="2585323"/>
          </a:xfrm>
          <a:prstGeom prst="rect">
            <a:avLst/>
          </a:prstGeom>
          <a:noFill/>
        </p:spPr>
        <p:txBody>
          <a:bodyPr wrap="square" rtlCol="0">
            <a:spAutoFit/>
          </a:bodyPr>
          <a:lstStyle/>
          <a:p>
            <a:pPr algn="just"/>
            <a:r>
              <a:rPr lang="en-US" b="1" dirty="0">
                <a:solidFill>
                  <a:schemeClr val="tx2">
                    <a:lumMod val="50000"/>
                    <a:lumOff val="50000"/>
                  </a:schemeClr>
                </a:solidFill>
              </a:rPr>
              <a:t>There are only 40 children in one classroom as the existing educational facilities in Sri Lanka are limited. Among these children, some children receive love and care well in the family environment and have a well-balanced mentality. But the situation of some children is much different than this. They are mentally unstable due to lack of love or care of their parents in the family environment or due to some other social or problem. There is no proper mechanism to identify such children at an early age and it is caused by human resources. We will introduce an application to avoid the problems</a:t>
            </a:r>
          </a:p>
        </p:txBody>
      </p:sp>
    </p:spTree>
    <p:extLst>
      <p:ext uri="{BB962C8B-B14F-4D97-AF65-F5344CB8AC3E}">
        <p14:creationId xmlns:p14="http://schemas.microsoft.com/office/powerpoint/2010/main" val="298115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285335"/>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   |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04</a:t>
            </a:r>
          </a:p>
        </p:txBody>
      </p:sp>
      <p:sp>
        <p:nvSpPr>
          <p:cNvPr id="3" name="TextBox 2"/>
          <p:cNvSpPr txBox="1"/>
          <p:nvPr/>
        </p:nvSpPr>
        <p:spPr>
          <a:xfrm>
            <a:off x="3186545" y="748849"/>
            <a:ext cx="5223164" cy="646331"/>
          </a:xfrm>
          <a:prstGeom prst="rect">
            <a:avLst/>
          </a:prstGeom>
          <a:noFill/>
        </p:spPr>
        <p:txBody>
          <a:bodyPr wrap="square" rtlCol="0">
            <a:spAutoFit/>
          </a:bodyPr>
          <a:lstStyle/>
          <a:p>
            <a:pPr algn="ctr"/>
            <a:r>
              <a:rPr lang="en-US" sz="3600" dirty="0">
                <a:latin typeface="Open Sans Bold"/>
              </a:rPr>
              <a:t>Main Objective</a:t>
            </a:r>
          </a:p>
        </p:txBody>
      </p:sp>
      <p:sp>
        <p:nvSpPr>
          <p:cNvPr id="6" name="TextBox 5"/>
          <p:cNvSpPr txBox="1"/>
          <p:nvPr/>
        </p:nvSpPr>
        <p:spPr>
          <a:xfrm>
            <a:off x="2300618" y="1395180"/>
            <a:ext cx="7750956" cy="646331"/>
          </a:xfrm>
          <a:prstGeom prst="rect">
            <a:avLst/>
          </a:prstGeom>
          <a:noFill/>
        </p:spPr>
        <p:txBody>
          <a:bodyPr wrap="square" rtlCol="0">
            <a:spAutoFit/>
          </a:bodyPr>
          <a:lstStyle/>
          <a:p>
            <a:pPr algn="ctr"/>
            <a:r>
              <a:rPr lang="en-US" dirty="0">
                <a:latin typeface="Open Sans Bold"/>
              </a:rPr>
              <a:t>Automating the instruction and methodology issuing procedure to teachers for children under 10 years old with mental health problems.</a:t>
            </a:r>
          </a:p>
        </p:txBody>
      </p:sp>
      <p:sp>
        <p:nvSpPr>
          <p:cNvPr id="2" name="Rectangle 1"/>
          <p:cNvSpPr/>
          <p:nvPr/>
        </p:nvSpPr>
        <p:spPr>
          <a:xfrm>
            <a:off x="4327211" y="2218806"/>
            <a:ext cx="2941831" cy="584775"/>
          </a:xfrm>
          <a:prstGeom prst="rect">
            <a:avLst/>
          </a:prstGeom>
        </p:spPr>
        <p:txBody>
          <a:bodyPr wrap="none">
            <a:spAutoFit/>
          </a:bodyPr>
          <a:lstStyle/>
          <a:p>
            <a:r>
              <a:rPr lang="en-US" sz="3200" dirty="0">
                <a:latin typeface="Open Sans Bold"/>
              </a:rPr>
              <a:t>Sub Objectives</a:t>
            </a:r>
          </a:p>
        </p:txBody>
      </p:sp>
    </p:spTree>
    <p:extLst>
      <p:ext uri="{BB962C8B-B14F-4D97-AF65-F5344CB8AC3E}">
        <p14:creationId xmlns:p14="http://schemas.microsoft.com/office/powerpoint/2010/main" val="1610456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285335"/>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   |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05</a:t>
            </a:r>
          </a:p>
        </p:txBody>
      </p:sp>
      <p:sp>
        <p:nvSpPr>
          <p:cNvPr id="3" name="TextBox 2"/>
          <p:cNvSpPr txBox="1"/>
          <p:nvPr/>
        </p:nvSpPr>
        <p:spPr>
          <a:xfrm>
            <a:off x="3186545" y="536867"/>
            <a:ext cx="5223164" cy="646331"/>
          </a:xfrm>
          <a:prstGeom prst="rect">
            <a:avLst/>
          </a:prstGeom>
          <a:noFill/>
        </p:spPr>
        <p:txBody>
          <a:bodyPr wrap="square" rtlCol="0">
            <a:spAutoFit/>
          </a:bodyPr>
          <a:lstStyle/>
          <a:p>
            <a:pPr algn="ctr"/>
            <a:r>
              <a:rPr lang="en-US" sz="3600" dirty="0">
                <a:latin typeface="Open Sans Bold"/>
              </a:rPr>
              <a:t>Overall System Diagram</a:t>
            </a:r>
          </a:p>
        </p:txBody>
      </p:sp>
      <p:pic>
        <p:nvPicPr>
          <p:cNvPr id="10" name="Picture 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807027" y="1715771"/>
            <a:ext cx="5982200" cy="4229149"/>
          </a:xfrm>
          <a:prstGeom prst="rect">
            <a:avLst/>
          </a:prstGeom>
        </p:spPr>
      </p:pic>
    </p:spTree>
    <p:extLst>
      <p:ext uri="{BB962C8B-B14F-4D97-AF65-F5344CB8AC3E}">
        <p14:creationId xmlns:p14="http://schemas.microsoft.com/office/powerpoint/2010/main" val="1450865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cstate="hqprint">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864463" y="4564199"/>
            <a:ext cx="2325149" cy="2325149"/>
          </a:xfrm>
          <a:prstGeom prst="rect">
            <a:avLst/>
          </a:prstGeom>
        </p:spPr>
      </p:pic>
      <p:pic>
        <p:nvPicPr>
          <p:cNvPr id="5" name="Picture 5"/>
          <p:cNvPicPr>
            <a:picLocks noChangeAspect="1"/>
          </p:cNvPicPr>
          <p:nvPr/>
        </p:nvPicPr>
        <p:blipFill>
          <a:blip r:embed="rId5">
            <a:alphaModFix amt="27000"/>
          </a:blip>
          <a:srcRect t="23457" b="23457"/>
          <a:stretch>
            <a:fillRect/>
          </a:stretch>
        </p:blipFill>
        <p:spPr>
          <a:xfrm>
            <a:off x="2300618" y="6275676"/>
            <a:ext cx="9888994" cy="566759"/>
          </a:xfrm>
          <a:prstGeom prst="rect">
            <a:avLst/>
          </a:prstGeom>
        </p:spPr>
      </p:pic>
      <p:sp>
        <p:nvSpPr>
          <p:cNvPr id="7" name="TextBox 7"/>
          <p:cNvSpPr txBox="1"/>
          <p:nvPr/>
        </p:nvSpPr>
        <p:spPr>
          <a:xfrm>
            <a:off x="2611659" y="6559056"/>
            <a:ext cx="7439915" cy="307777"/>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IT20658786    |   WIJESINGHE M.A.E|  TPM-2023 - 113 </a:t>
            </a:r>
          </a:p>
        </p:txBody>
      </p:sp>
      <p:pic>
        <p:nvPicPr>
          <p:cNvPr id="8" name="Picture 8"/>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4267383"/>
            <a:ext cx="2611658" cy="2611658"/>
          </a:xfrm>
          <a:prstGeom prst="rect">
            <a:avLst/>
          </a:prstGeom>
        </p:spPr>
      </p:pic>
      <p:pic>
        <p:nvPicPr>
          <p:cNvPr id="9" name="Picture 9"/>
          <p:cNvPicPr>
            <a:picLocks noChangeAspect="1"/>
          </p:cNvPicPr>
          <p:nvPr/>
        </p:nvPicPr>
        <p:blipFill>
          <a:blip r:embed="rId8">
            <a:alphaModFix amt="71000"/>
          </a:blip>
          <a:srcRect r="36908"/>
          <a:stretch>
            <a:fillRect/>
          </a:stretch>
        </p:blipFill>
        <p:spPr>
          <a:xfrm>
            <a:off x="0" y="6270593"/>
            <a:ext cx="3432743" cy="587407"/>
          </a:xfrm>
          <a:prstGeom prst="rect">
            <a:avLst/>
          </a:prstGeom>
        </p:spPr>
      </p:pic>
      <p:sp>
        <p:nvSpPr>
          <p:cNvPr id="13" name="TextBox 13"/>
          <p:cNvSpPr txBox="1"/>
          <p:nvPr/>
        </p:nvSpPr>
        <p:spPr>
          <a:xfrm>
            <a:off x="335280" y="3143624"/>
            <a:ext cx="12192000" cy="743793"/>
          </a:xfrm>
          <a:prstGeom prst="rect">
            <a:avLst/>
          </a:prstGeom>
        </p:spPr>
        <p:txBody>
          <a:bodyPr lIns="0" tIns="0" rIns="0" bIns="0" rtlCol="0" anchor="t">
            <a:spAutoFit/>
          </a:bodyPr>
          <a:lstStyle/>
          <a:p>
            <a:pPr algn="ctr"/>
            <a:r>
              <a:rPr lang="en-US" sz="4800" dirty="0">
                <a:latin typeface="Open Sans Bold"/>
              </a:rPr>
              <a:t>IT20658786</a:t>
            </a:r>
            <a:r>
              <a:rPr lang="en-US" sz="4488" spc="-175" dirty="0">
                <a:solidFill>
                  <a:srgbClr val="242424"/>
                </a:solidFill>
                <a:latin typeface="Open Sauce SemiBold Bold"/>
              </a:rPr>
              <a:t> | </a:t>
            </a:r>
            <a:r>
              <a:rPr lang="en-US" sz="4800" dirty="0">
                <a:latin typeface="Open Sans Bold"/>
              </a:rPr>
              <a:t>WIJESINGHE M.A.E</a:t>
            </a:r>
          </a:p>
        </p:txBody>
      </p:sp>
      <p:sp>
        <p:nvSpPr>
          <p:cNvPr id="14" name="TextBox 14"/>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dirty="0">
                <a:solidFill>
                  <a:srgbClr val="04383F"/>
                </a:solidFill>
                <a:latin typeface="Open Sauce SemiBold"/>
              </a:rPr>
              <a:t>20/03/2024</a:t>
            </a:r>
          </a:p>
        </p:txBody>
      </p:sp>
      <p:sp>
        <p:nvSpPr>
          <p:cNvPr id="15" name="TextBox 15"/>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dirty="0">
                <a:solidFill>
                  <a:srgbClr val="23442B"/>
                </a:solidFill>
                <a:latin typeface="Open Sauce SemiBold Bold"/>
              </a:rPr>
              <a:t>00</a:t>
            </a:r>
          </a:p>
        </p:txBody>
      </p:sp>
      <p:sp>
        <p:nvSpPr>
          <p:cNvPr id="20" name="TextBox 19">
            <a:extLst>
              <a:ext uri="{FF2B5EF4-FFF2-40B4-BE49-F238E27FC236}">
                <a16:creationId xmlns:a16="http://schemas.microsoft.com/office/drawing/2014/main" id="{72618C13-5262-569C-32C2-0020BA9330BA}"/>
              </a:ext>
            </a:extLst>
          </p:cNvPr>
          <p:cNvSpPr txBox="1"/>
          <p:nvPr/>
        </p:nvSpPr>
        <p:spPr>
          <a:xfrm>
            <a:off x="3048000" y="3933895"/>
            <a:ext cx="6248400" cy="666977"/>
          </a:xfrm>
          <a:prstGeom prst="rect">
            <a:avLst/>
          </a:prstGeom>
          <a:noFill/>
        </p:spPr>
        <p:txBody>
          <a:bodyPr wrap="square">
            <a:spAutoFit/>
          </a:bodyPr>
          <a:lstStyle/>
          <a:p>
            <a:pPr algn="ctr"/>
            <a:r>
              <a:rPr lang="en-US" sz="1867" b="1" dirty="0">
                <a:latin typeface="Aptos Narrow" panose="020B0004020202020204" pitchFamily="34" charset="0"/>
              </a:rPr>
              <a:t>Bachelor of Science (Hons) in Information Technology Specializing in Information Technology</a:t>
            </a:r>
          </a:p>
        </p:txBody>
      </p:sp>
      <p:pic>
        <p:nvPicPr>
          <p:cNvPr id="12" name="Picture 11" descr="A person smiling for a picture&#10;&#10;Description automatically generated">
            <a:extLst>
              <a:ext uri="{FF2B5EF4-FFF2-40B4-BE49-F238E27FC236}">
                <a16:creationId xmlns:a16="http://schemas.microsoft.com/office/drawing/2014/main" id="{359340AA-5645-BE82-EDF1-4B159B72F0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19299" y="0"/>
            <a:ext cx="1872701" cy="1835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060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8487223" y="3181830"/>
            <a:ext cx="3704777" cy="3704777"/>
          </a:xfrm>
          <a:prstGeom prst="rect">
            <a:avLst/>
          </a:prstGeom>
        </p:spPr>
      </p:pic>
      <p:grpSp>
        <p:nvGrpSpPr>
          <p:cNvPr id="4" name="Group 4"/>
          <p:cNvGrpSpPr/>
          <p:nvPr/>
        </p:nvGrpSpPr>
        <p:grpSpPr>
          <a:xfrm rot="-10800000">
            <a:off x="4306695" y="3121746"/>
            <a:ext cx="6964273" cy="1406231"/>
            <a:chOff x="0" y="0"/>
            <a:chExt cx="14335673" cy="2262976"/>
          </a:xfrm>
          <a:solidFill>
            <a:schemeClr val="tx2">
              <a:lumMod val="50000"/>
              <a:lumOff val="50000"/>
            </a:schemeClr>
          </a:solidFill>
        </p:grpSpPr>
        <p:sp>
          <p:nvSpPr>
            <p:cNvPr id="5" name="Freeform 5"/>
            <p:cNvSpPr/>
            <p:nvPr/>
          </p:nvSpPr>
          <p:spPr>
            <a:xfrm>
              <a:off x="0" y="0"/>
              <a:ext cx="14335672" cy="2262976"/>
            </a:xfrm>
            <a:custGeom>
              <a:avLst/>
              <a:gdLst/>
              <a:ahLst/>
              <a:cxnLst/>
              <a:rect l="l" t="t" r="r" b="b"/>
              <a:pathLst>
                <a:path w="14335672" h="2262976">
                  <a:moveTo>
                    <a:pt x="1324610" y="0"/>
                  </a:moveTo>
                  <a:lnTo>
                    <a:pt x="0" y="0"/>
                  </a:lnTo>
                  <a:lnTo>
                    <a:pt x="0" y="938366"/>
                  </a:lnTo>
                  <a:lnTo>
                    <a:pt x="1324610" y="2262976"/>
                  </a:lnTo>
                  <a:lnTo>
                    <a:pt x="14335672" y="2262976"/>
                  </a:lnTo>
                  <a:lnTo>
                    <a:pt x="14335672" y="0"/>
                  </a:lnTo>
                  <a:lnTo>
                    <a:pt x="1324610" y="0"/>
                  </a:lnTo>
                  <a:lnTo>
                    <a:pt x="1324610" y="0"/>
                  </a:lnTo>
                  <a:close/>
                </a:path>
              </a:pathLst>
            </a:custGeom>
            <a:solidFill>
              <a:schemeClr val="tx2">
                <a:lumMod val="75000"/>
                <a:lumOff val="25000"/>
              </a:schemeClr>
            </a:solidFill>
          </p:spPr>
          <p:txBody>
            <a:bodyPr/>
            <a:lstStyle/>
            <a:p>
              <a:endParaRPr lang="en-US" sz="1200"/>
            </a:p>
          </p:txBody>
        </p:sp>
      </p:grpSp>
      <p:grpSp>
        <p:nvGrpSpPr>
          <p:cNvPr id="6" name="Group 6"/>
          <p:cNvGrpSpPr/>
          <p:nvPr/>
        </p:nvGrpSpPr>
        <p:grpSpPr>
          <a:xfrm rot="-10800000">
            <a:off x="4311043" y="1525802"/>
            <a:ext cx="6959925" cy="1328546"/>
            <a:chOff x="0" y="0"/>
            <a:chExt cx="14153797" cy="2262976"/>
          </a:xfrm>
          <a:solidFill>
            <a:srgbClr val="FFC000"/>
          </a:solidFill>
        </p:grpSpPr>
        <p:sp>
          <p:nvSpPr>
            <p:cNvPr id="7" name="Freeform 7"/>
            <p:cNvSpPr/>
            <p:nvPr/>
          </p:nvSpPr>
          <p:spPr>
            <a:xfrm>
              <a:off x="0" y="0"/>
              <a:ext cx="14153797" cy="2262976"/>
            </a:xfrm>
            <a:custGeom>
              <a:avLst/>
              <a:gdLst/>
              <a:ahLst/>
              <a:cxnLst/>
              <a:rect l="l" t="t" r="r" b="b"/>
              <a:pathLst>
                <a:path w="14153797" h="2262976">
                  <a:moveTo>
                    <a:pt x="1324610" y="0"/>
                  </a:moveTo>
                  <a:lnTo>
                    <a:pt x="0" y="0"/>
                  </a:lnTo>
                  <a:lnTo>
                    <a:pt x="0" y="938366"/>
                  </a:lnTo>
                  <a:lnTo>
                    <a:pt x="1324610" y="2262976"/>
                  </a:lnTo>
                  <a:lnTo>
                    <a:pt x="14153797" y="2262976"/>
                  </a:lnTo>
                  <a:lnTo>
                    <a:pt x="14153797" y="0"/>
                  </a:lnTo>
                  <a:lnTo>
                    <a:pt x="1324610" y="0"/>
                  </a:lnTo>
                  <a:lnTo>
                    <a:pt x="1324610" y="0"/>
                  </a:lnTo>
                  <a:close/>
                </a:path>
              </a:pathLst>
            </a:custGeom>
            <a:grpFill/>
          </p:spPr>
          <p:txBody>
            <a:bodyPr/>
            <a:lstStyle/>
            <a:p>
              <a:endParaRPr lang="en-US" sz="1200"/>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73058">
            <a:off x="4080879" y="1375562"/>
            <a:ext cx="847526" cy="488261"/>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73058">
            <a:off x="3909249" y="2973133"/>
            <a:ext cx="837297" cy="482367"/>
          </a:xfrm>
          <a:prstGeom prst="rect">
            <a:avLst/>
          </a:prstGeom>
        </p:spPr>
      </p:pic>
      <p:pic>
        <p:nvPicPr>
          <p:cNvPr id="11" name="Picture 11"/>
          <p:cNvPicPr>
            <a:picLocks noChangeAspect="1"/>
          </p:cNvPicPr>
          <p:nvPr/>
        </p:nvPicPr>
        <p:blipFill>
          <a:blip r:embed="rId6">
            <a:alphaModFix amt="27000"/>
          </a:blip>
          <a:srcRect t="23457" b="23457"/>
          <a:stretch>
            <a:fillRect/>
          </a:stretch>
        </p:blipFill>
        <p:spPr>
          <a:xfrm>
            <a:off x="2303006" y="6288145"/>
            <a:ext cx="9888994" cy="566759"/>
          </a:xfrm>
          <a:prstGeom prst="rect">
            <a:avLst/>
          </a:prstGeom>
        </p:spPr>
      </p:pic>
      <p:sp>
        <p:nvSpPr>
          <p:cNvPr id="12" name="TextBox 12"/>
          <p:cNvSpPr txBox="1"/>
          <p:nvPr/>
        </p:nvSpPr>
        <p:spPr>
          <a:xfrm>
            <a:off x="2611659" y="6544311"/>
            <a:ext cx="7439915" cy="285335"/>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IT20658786   |   Wijesinghe M.A.E|  2021 - 042 </a:t>
            </a:r>
          </a:p>
        </p:txBody>
      </p:sp>
      <p:pic>
        <p:nvPicPr>
          <p:cNvPr id="13" name="Picture 13"/>
          <p:cNvPicPr>
            <a:picLocks noChangeAspect="1"/>
          </p:cNvPicPr>
          <p:nvPr/>
        </p:nvPicPr>
        <p:blipFill>
          <a:blip r:embed="rId7">
            <a:alphaModFix amt="71000"/>
          </a:blip>
          <a:srcRect r="36908"/>
          <a:stretch>
            <a:fillRect/>
          </a:stretch>
        </p:blipFill>
        <p:spPr>
          <a:xfrm>
            <a:off x="0" y="6270593"/>
            <a:ext cx="3432743" cy="587407"/>
          </a:xfrm>
          <a:prstGeom prst="rect">
            <a:avLst/>
          </a:prstGeom>
        </p:spPr>
      </p:pic>
      <p:sp>
        <p:nvSpPr>
          <p:cNvPr id="15" name="TextBox 15"/>
          <p:cNvSpPr txBox="1"/>
          <p:nvPr/>
        </p:nvSpPr>
        <p:spPr>
          <a:xfrm>
            <a:off x="4504643" y="3445216"/>
            <a:ext cx="6317983" cy="820866"/>
          </a:xfrm>
          <a:prstGeom prst="rect">
            <a:avLst/>
          </a:prstGeom>
        </p:spPr>
        <p:txBody>
          <a:bodyPr lIns="0" tIns="0" rIns="0" bIns="0" rtlCol="0" anchor="t">
            <a:spAutoFit/>
          </a:bodyPr>
          <a:lstStyle/>
          <a:p>
            <a:pPr algn="just">
              <a:lnSpc>
                <a:spcPts val="2160"/>
              </a:lnSpc>
            </a:pPr>
            <a:r>
              <a:rPr lang="en-US" sz="1543" dirty="0">
                <a:solidFill>
                  <a:schemeClr val="bg1">
                    <a:lumMod val="95000"/>
                  </a:schemeClr>
                </a:solidFill>
                <a:latin typeface="Open Sans Bold"/>
              </a:rPr>
              <a:t>In the Sri Lankan school system, are there proper methods to identify the mental problems of children at the primary age and are there teachers with the necessary knowledge and ability to do so??</a:t>
            </a:r>
          </a:p>
        </p:txBody>
      </p:sp>
      <p:sp>
        <p:nvSpPr>
          <p:cNvPr id="16" name="TextBox 16"/>
          <p:cNvSpPr txBox="1"/>
          <p:nvPr/>
        </p:nvSpPr>
        <p:spPr>
          <a:xfrm>
            <a:off x="4811039" y="1585503"/>
            <a:ext cx="6312080" cy="1153970"/>
          </a:xfrm>
          <a:prstGeom prst="rect">
            <a:avLst/>
          </a:prstGeom>
        </p:spPr>
        <p:txBody>
          <a:bodyPr lIns="0" tIns="0" rIns="0" bIns="0" rtlCol="0" anchor="t">
            <a:spAutoFit/>
          </a:bodyPr>
          <a:lstStyle/>
          <a:p>
            <a:pPr>
              <a:lnSpc>
                <a:spcPts val="2296"/>
              </a:lnSpc>
            </a:pPr>
            <a:r>
              <a:rPr lang="en-US" sz="1640" dirty="0">
                <a:solidFill>
                  <a:schemeClr val="accent1">
                    <a:lumMod val="75000"/>
                  </a:schemeClr>
                </a:solidFill>
                <a:latin typeface="Open Sans Bold"/>
              </a:rPr>
              <a:t>Are there ways in the world to diagnose OCD in children more quickly and easily without the intervention of a doctor and Can it be detected through a smartphone using modern technology and knowledge?</a:t>
            </a:r>
          </a:p>
        </p:txBody>
      </p:sp>
      <p:sp>
        <p:nvSpPr>
          <p:cNvPr id="17" name="TextBox 17"/>
          <p:cNvSpPr txBox="1"/>
          <p:nvPr/>
        </p:nvSpPr>
        <p:spPr>
          <a:xfrm>
            <a:off x="9089260" y="124584"/>
            <a:ext cx="3254021" cy="510974"/>
          </a:xfrm>
          <a:prstGeom prst="rect">
            <a:avLst/>
          </a:prstGeom>
        </p:spPr>
        <p:txBody>
          <a:bodyPr lIns="0" tIns="0" rIns="0" bIns="0" rtlCol="0" anchor="t">
            <a:spAutoFit/>
          </a:bodyPr>
          <a:lstStyle/>
          <a:p>
            <a:pPr algn="ctr">
              <a:lnSpc>
                <a:spcPts val="4334"/>
              </a:lnSpc>
            </a:pPr>
            <a:r>
              <a:rPr lang="en-US" sz="3334" spc="-130">
                <a:solidFill>
                  <a:srgbClr val="242424"/>
                </a:solidFill>
                <a:latin typeface="Open Sauce SemiBold"/>
              </a:rPr>
              <a:t>Introduction</a:t>
            </a:r>
          </a:p>
        </p:txBody>
      </p:sp>
      <p:sp>
        <p:nvSpPr>
          <p:cNvPr id="18" name="TextBox 18"/>
          <p:cNvSpPr txBox="1"/>
          <p:nvPr/>
        </p:nvSpPr>
        <p:spPr>
          <a:xfrm>
            <a:off x="6946864" y="605491"/>
            <a:ext cx="5064214" cy="639599"/>
          </a:xfrm>
          <a:prstGeom prst="rect">
            <a:avLst/>
          </a:prstGeom>
        </p:spPr>
        <p:txBody>
          <a:bodyPr lIns="0" tIns="0" rIns="0" bIns="0" rtlCol="0" anchor="t">
            <a:spAutoFit/>
          </a:bodyPr>
          <a:lstStyle/>
          <a:p>
            <a:pPr algn="ctr">
              <a:lnSpc>
                <a:spcPts val="5350"/>
              </a:lnSpc>
            </a:pPr>
            <a:r>
              <a:rPr lang="en-US" sz="4116" spc="-160">
                <a:solidFill>
                  <a:srgbClr val="242424"/>
                </a:solidFill>
                <a:latin typeface="Open Sauce SemiBold Bold"/>
              </a:rPr>
              <a:t>Research Question</a:t>
            </a:r>
          </a:p>
        </p:txBody>
      </p:sp>
      <p:sp>
        <p:nvSpPr>
          <p:cNvPr id="19" name="TextBox 19"/>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a:solidFill>
                  <a:srgbClr val="04383F"/>
                </a:solidFill>
                <a:latin typeface="Open Sauce SemiBold"/>
              </a:rPr>
              <a:t>14/10/2021</a:t>
            </a:r>
          </a:p>
        </p:txBody>
      </p:sp>
      <p:sp>
        <p:nvSpPr>
          <p:cNvPr id="20" name="TextBox 20"/>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a:solidFill>
                  <a:srgbClr val="23442B"/>
                </a:solidFill>
                <a:latin typeface="Open Sauce SemiBold Bold"/>
              </a:rPr>
              <a:t>06</a:t>
            </a:r>
          </a:p>
        </p:txBody>
      </p:sp>
      <p:pic>
        <p:nvPicPr>
          <p:cNvPr id="22" name="Picture 21" descr="A cartoon of a person with a yellow hat&#10;&#10;Description automatically generated">
            <a:extLst>
              <a:ext uri="{FF2B5EF4-FFF2-40B4-BE49-F238E27FC236}">
                <a16:creationId xmlns:a16="http://schemas.microsoft.com/office/drawing/2014/main" id="{399D2B18-DDF8-E213-25AE-081263FB36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718" y="268631"/>
            <a:ext cx="2384880" cy="2471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descr="A cartoon of a child washing his hands&#10;&#10;Description automatically generated">
            <a:extLst>
              <a:ext uri="{FF2B5EF4-FFF2-40B4-BE49-F238E27FC236}">
                <a16:creationId xmlns:a16="http://schemas.microsoft.com/office/drawing/2014/main" id="{ABA65A54-7164-392D-B5AB-C8FD5ED1DE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364" y="3319102"/>
            <a:ext cx="2165854" cy="2548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5" name="Group 6">
            <a:extLst>
              <a:ext uri="{FF2B5EF4-FFF2-40B4-BE49-F238E27FC236}">
                <a16:creationId xmlns:a16="http://schemas.microsoft.com/office/drawing/2014/main" id="{1E588D69-1CCE-DCA6-F456-BC359088ABA9}"/>
              </a:ext>
            </a:extLst>
          </p:cNvPr>
          <p:cNvGrpSpPr/>
          <p:nvPr/>
        </p:nvGrpSpPr>
        <p:grpSpPr>
          <a:xfrm rot="-10800000">
            <a:off x="3664922" y="4768231"/>
            <a:ext cx="6959925" cy="1328546"/>
            <a:chOff x="0" y="0"/>
            <a:chExt cx="14153797" cy="2262976"/>
          </a:xfrm>
          <a:solidFill>
            <a:schemeClr val="accent4">
              <a:lumMod val="20000"/>
              <a:lumOff val="80000"/>
            </a:schemeClr>
          </a:solidFill>
        </p:grpSpPr>
        <p:sp>
          <p:nvSpPr>
            <p:cNvPr id="26" name="Freeform 7">
              <a:extLst>
                <a:ext uri="{FF2B5EF4-FFF2-40B4-BE49-F238E27FC236}">
                  <a16:creationId xmlns:a16="http://schemas.microsoft.com/office/drawing/2014/main" id="{9BD259D7-2EEC-C6CF-DF6B-2873822E4592}"/>
                </a:ext>
              </a:extLst>
            </p:cNvPr>
            <p:cNvSpPr/>
            <p:nvPr/>
          </p:nvSpPr>
          <p:spPr>
            <a:xfrm>
              <a:off x="0" y="0"/>
              <a:ext cx="14153797" cy="2262976"/>
            </a:xfrm>
            <a:custGeom>
              <a:avLst/>
              <a:gdLst/>
              <a:ahLst/>
              <a:cxnLst/>
              <a:rect l="l" t="t" r="r" b="b"/>
              <a:pathLst>
                <a:path w="14153797" h="2262976">
                  <a:moveTo>
                    <a:pt x="1324610" y="0"/>
                  </a:moveTo>
                  <a:lnTo>
                    <a:pt x="0" y="0"/>
                  </a:lnTo>
                  <a:lnTo>
                    <a:pt x="0" y="938366"/>
                  </a:lnTo>
                  <a:lnTo>
                    <a:pt x="1324610" y="2262976"/>
                  </a:lnTo>
                  <a:lnTo>
                    <a:pt x="14153797" y="2262976"/>
                  </a:lnTo>
                  <a:lnTo>
                    <a:pt x="14153797" y="0"/>
                  </a:lnTo>
                  <a:lnTo>
                    <a:pt x="1324610" y="0"/>
                  </a:lnTo>
                  <a:lnTo>
                    <a:pt x="1324610" y="0"/>
                  </a:lnTo>
                  <a:close/>
                </a:path>
              </a:pathLst>
            </a:custGeom>
            <a:grpFill/>
          </p:spPr>
          <p:txBody>
            <a:bodyPr/>
            <a:lstStyle/>
            <a:p>
              <a:endParaRPr lang="en-US" sz="1200" dirty="0"/>
            </a:p>
          </p:txBody>
        </p:sp>
      </p:grpSp>
      <p:sp>
        <p:nvSpPr>
          <p:cNvPr id="27" name="TextBox 16">
            <a:extLst>
              <a:ext uri="{FF2B5EF4-FFF2-40B4-BE49-F238E27FC236}">
                <a16:creationId xmlns:a16="http://schemas.microsoft.com/office/drawing/2014/main" id="{B3FCE519-4772-7D80-0F0D-BF46B9065EC2}"/>
              </a:ext>
            </a:extLst>
          </p:cNvPr>
          <p:cNvSpPr txBox="1"/>
          <p:nvPr/>
        </p:nvSpPr>
        <p:spPr>
          <a:xfrm>
            <a:off x="4063787" y="5100199"/>
            <a:ext cx="6312080" cy="564065"/>
          </a:xfrm>
          <a:prstGeom prst="rect">
            <a:avLst/>
          </a:prstGeom>
        </p:spPr>
        <p:txBody>
          <a:bodyPr lIns="0" tIns="0" rIns="0" bIns="0" rtlCol="0" anchor="t">
            <a:spAutoFit/>
          </a:bodyPr>
          <a:lstStyle/>
          <a:p>
            <a:pPr>
              <a:lnSpc>
                <a:spcPts val="2296"/>
              </a:lnSpc>
            </a:pPr>
            <a:r>
              <a:rPr lang="en-US" sz="1640" dirty="0">
                <a:solidFill>
                  <a:srgbClr val="FF0000"/>
                </a:solidFill>
                <a:latin typeface="Open Sans Bold"/>
              </a:rPr>
              <a:t>Can mobile game technology provide a solution to OCD in a more engaging way for children?</a:t>
            </a:r>
          </a:p>
        </p:txBody>
      </p:sp>
      <p:pic>
        <p:nvPicPr>
          <p:cNvPr id="28" name="Picture 8">
            <a:extLst>
              <a:ext uri="{FF2B5EF4-FFF2-40B4-BE49-F238E27FC236}">
                <a16:creationId xmlns:a16="http://schemas.microsoft.com/office/drawing/2014/main" id="{2A1E2E06-E27A-EA50-E875-976B360AD6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73058">
            <a:off x="3467673" y="4674806"/>
            <a:ext cx="847526" cy="4882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8575257" y="3181830"/>
            <a:ext cx="3704777" cy="3704777"/>
          </a:xfrm>
          <a:prstGeom prst="rect">
            <a:avLst/>
          </a:prstGeom>
        </p:spPr>
      </p:pic>
      <p:sp>
        <p:nvSpPr>
          <p:cNvPr id="4" name="AutoShape 4"/>
          <p:cNvSpPr/>
          <p:nvPr/>
        </p:nvSpPr>
        <p:spPr>
          <a:xfrm>
            <a:off x="0" y="6299200"/>
            <a:ext cx="12192000" cy="6350"/>
          </a:xfrm>
          <a:prstGeom prst="rect">
            <a:avLst/>
          </a:prstGeom>
          <a:solidFill>
            <a:srgbClr val="242424"/>
          </a:solidFill>
        </p:spPr>
        <p:txBody>
          <a:bodyPr/>
          <a:lstStyle/>
          <a:p>
            <a:endParaRPr lang="en-US" sz="1200"/>
          </a:p>
        </p:txBody>
      </p:sp>
      <p:pic>
        <p:nvPicPr>
          <p:cNvPr id="5" name="Picture 5"/>
          <p:cNvPicPr>
            <a:picLocks noChangeAspect="1"/>
          </p:cNvPicPr>
          <p:nvPr/>
        </p:nvPicPr>
        <p:blipFill>
          <a:blip r:embed="rId4">
            <a:alphaModFix amt="80000"/>
          </a:blip>
          <a:srcRect r="36908"/>
          <a:stretch>
            <a:fillRect/>
          </a:stretch>
        </p:blipFill>
        <p:spPr>
          <a:xfrm>
            <a:off x="0" y="6299200"/>
            <a:ext cx="3432743" cy="587407"/>
          </a:xfrm>
          <a:prstGeom prst="rect">
            <a:avLst/>
          </a:prstGeom>
        </p:spPr>
      </p:pic>
      <p:sp>
        <p:nvSpPr>
          <p:cNvPr id="6" name="TextBox 6"/>
          <p:cNvSpPr txBox="1"/>
          <p:nvPr/>
        </p:nvSpPr>
        <p:spPr>
          <a:xfrm>
            <a:off x="2756439" y="6472313"/>
            <a:ext cx="7439915" cy="285335"/>
          </a:xfrm>
          <a:prstGeom prst="rect">
            <a:avLst/>
          </a:prstGeom>
        </p:spPr>
        <p:txBody>
          <a:bodyPr lIns="0" tIns="0" rIns="0" bIns="0" rtlCol="0" anchor="t">
            <a:spAutoFit/>
          </a:bodyPr>
          <a:lstStyle/>
          <a:p>
            <a:pPr algn="ctr">
              <a:lnSpc>
                <a:spcPts val="2426"/>
              </a:lnSpc>
            </a:pPr>
            <a:r>
              <a:rPr lang="en-US" sz="1866" spc="-73" dirty="0">
                <a:solidFill>
                  <a:srgbClr val="242424"/>
                </a:solidFill>
                <a:latin typeface="Open Sauce SemiBold"/>
              </a:rPr>
              <a:t>IT20658786   |   Wijesinghe M.A.E|  2021 - 042 </a:t>
            </a:r>
          </a:p>
        </p:txBody>
      </p:sp>
      <p:pic>
        <p:nvPicPr>
          <p:cNvPr id="8" name="Picture 8"/>
          <p:cNvPicPr>
            <a:picLocks noChangeAspect="1"/>
          </p:cNvPicPr>
          <p:nvPr/>
        </p:nvPicPr>
        <p:blipFill>
          <a:blip r:embed="rId5"/>
          <a:srcRect/>
          <a:stretch>
            <a:fillRect/>
          </a:stretch>
        </p:blipFill>
        <p:spPr>
          <a:xfrm>
            <a:off x="0" y="1272366"/>
            <a:ext cx="4816761" cy="4851248"/>
          </a:xfrm>
          <a:prstGeom prst="rect">
            <a:avLst/>
          </a:prstGeom>
        </p:spPr>
      </p:pic>
      <p:pic>
        <p:nvPicPr>
          <p:cNvPr id="9" name="Picture 9"/>
          <p:cNvPicPr>
            <a:picLocks noChangeAspect="1"/>
          </p:cNvPicPr>
          <p:nvPr/>
        </p:nvPicPr>
        <p:blipFill>
          <a:blip r:embed="rId6">
            <a:alphaModFix amt="13000"/>
          </a:blip>
          <a:srcRect/>
          <a:stretch>
            <a:fillRect/>
          </a:stretch>
        </p:blipFill>
        <p:spPr>
          <a:xfrm rot="430031">
            <a:off x="-1471231" y="-1504130"/>
            <a:ext cx="3031229" cy="2696531"/>
          </a:xfrm>
          <a:prstGeom prst="rect">
            <a:avLst/>
          </a:prstGeom>
        </p:spPr>
      </p:pic>
      <p:pic>
        <p:nvPicPr>
          <p:cNvPr id="10" name="Picture 10"/>
          <p:cNvPicPr>
            <a:picLocks noChangeAspect="1"/>
          </p:cNvPicPr>
          <p:nvPr/>
        </p:nvPicPr>
        <p:blipFill>
          <a:blip r:embed="rId7"/>
          <a:srcRect/>
          <a:stretch>
            <a:fillRect/>
          </a:stretch>
        </p:blipFill>
        <p:spPr>
          <a:xfrm>
            <a:off x="1184795" y="1890251"/>
            <a:ext cx="673764" cy="673764"/>
          </a:xfrm>
          <a:prstGeom prst="rect">
            <a:avLst/>
          </a:prstGeom>
        </p:spPr>
      </p:pic>
      <p:pic>
        <p:nvPicPr>
          <p:cNvPr id="11" name="Picture 11"/>
          <p:cNvPicPr>
            <a:picLocks noChangeAspect="1"/>
          </p:cNvPicPr>
          <p:nvPr/>
        </p:nvPicPr>
        <p:blipFill>
          <a:blip r:embed="rId8"/>
          <a:srcRect/>
          <a:stretch>
            <a:fillRect/>
          </a:stretch>
        </p:blipFill>
        <p:spPr>
          <a:xfrm>
            <a:off x="4038576" y="1749804"/>
            <a:ext cx="521110" cy="521110"/>
          </a:xfrm>
          <a:prstGeom prst="rect">
            <a:avLst/>
          </a:prstGeom>
        </p:spPr>
      </p:pic>
      <p:pic>
        <p:nvPicPr>
          <p:cNvPr id="12" name="Picture 12"/>
          <p:cNvPicPr>
            <a:picLocks noChangeAspect="1"/>
          </p:cNvPicPr>
          <p:nvPr/>
        </p:nvPicPr>
        <p:blipFill>
          <a:blip r:embed="rId9"/>
          <a:srcRect/>
          <a:stretch>
            <a:fillRect/>
          </a:stretch>
        </p:blipFill>
        <p:spPr>
          <a:xfrm>
            <a:off x="4086586" y="2968360"/>
            <a:ext cx="437790" cy="437790"/>
          </a:xfrm>
          <a:prstGeom prst="rect">
            <a:avLst/>
          </a:prstGeom>
        </p:spPr>
      </p:pic>
      <p:sp>
        <p:nvSpPr>
          <p:cNvPr id="15" name="TextBox 15"/>
          <p:cNvSpPr txBox="1"/>
          <p:nvPr/>
        </p:nvSpPr>
        <p:spPr>
          <a:xfrm>
            <a:off x="4923459" y="2532266"/>
            <a:ext cx="6484964" cy="645946"/>
          </a:xfrm>
          <a:prstGeom prst="rect">
            <a:avLst/>
          </a:prstGeom>
        </p:spPr>
        <p:txBody>
          <a:bodyPr lIns="0" tIns="0" rIns="0" bIns="0" rtlCol="0" anchor="t">
            <a:spAutoFit/>
          </a:bodyPr>
          <a:lstStyle/>
          <a:p>
            <a:pPr algn="just">
              <a:lnSpc>
                <a:spcPts val="2641"/>
              </a:lnSpc>
            </a:pPr>
            <a:endParaRPr sz="1200" dirty="0"/>
          </a:p>
          <a:p>
            <a:pPr algn="just">
              <a:lnSpc>
                <a:spcPts val="2641"/>
              </a:lnSpc>
            </a:pPr>
            <a:r>
              <a:rPr lang="en-US" sz="1886" dirty="0">
                <a:solidFill>
                  <a:srgbClr val="000000"/>
                </a:solidFill>
                <a:latin typeface="Open Sans"/>
              </a:rPr>
              <a:t>Displaying the </a:t>
            </a:r>
            <a:r>
              <a:rPr lang="en-US" sz="1886" dirty="0">
                <a:solidFill>
                  <a:srgbClr val="FF0000"/>
                </a:solidFill>
                <a:latin typeface="Open Sans"/>
              </a:rPr>
              <a:t>level</a:t>
            </a:r>
            <a:r>
              <a:rPr lang="en-US" sz="1886" dirty="0">
                <a:solidFill>
                  <a:srgbClr val="000000"/>
                </a:solidFill>
                <a:latin typeface="Open Sans"/>
              </a:rPr>
              <a:t> of OCD the child has.</a:t>
            </a:r>
          </a:p>
        </p:txBody>
      </p:sp>
      <p:sp>
        <p:nvSpPr>
          <p:cNvPr id="16" name="TextBox 16"/>
          <p:cNvSpPr txBox="1"/>
          <p:nvPr/>
        </p:nvSpPr>
        <p:spPr>
          <a:xfrm>
            <a:off x="8937979" y="141394"/>
            <a:ext cx="3254021" cy="510974"/>
          </a:xfrm>
          <a:prstGeom prst="rect">
            <a:avLst/>
          </a:prstGeom>
        </p:spPr>
        <p:txBody>
          <a:bodyPr lIns="0" tIns="0" rIns="0" bIns="0" rtlCol="0" anchor="t">
            <a:spAutoFit/>
          </a:bodyPr>
          <a:lstStyle/>
          <a:p>
            <a:pPr algn="ctr">
              <a:lnSpc>
                <a:spcPts val="4334"/>
              </a:lnSpc>
            </a:pPr>
            <a:r>
              <a:rPr lang="en-US" sz="3334" spc="-130">
                <a:solidFill>
                  <a:srgbClr val="242424"/>
                </a:solidFill>
                <a:latin typeface="Open Sauce SemiBold"/>
              </a:rPr>
              <a:t>Introduction</a:t>
            </a:r>
          </a:p>
        </p:txBody>
      </p:sp>
      <p:sp>
        <p:nvSpPr>
          <p:cNvPr id="17" name="TextBox 17"/>
          <p:cNvSpPr txBox="1"/>
          <p:nvPr/>
        </p:nvSpPr>
        <p:spPr>
          <a:xfrm>
            <a:off x="6096001" y="654050"/>
            <a:ext cx="5834103" cy="533544"/>
          </a:xfrm>
          <a:prstGeom prst="rect">
            <a:avLst/>
          </a:prstGeom>
        </p:spPr>
        <p:txBody>
          <a:bodyPr lIns="0" tIns="0" rIns="0" bIns="0" rtlCol="0" anchor="t">
            <a:spAutoFit/>
          </a:bodyPr>
          <a:lstStyle/>
          <a:p>
            <a:pPr algn="ctr">
              <a:lnSpc>
                <a:spcPts val="4484"/>
              </a:lnSpc>
            </a:pPr>
            <a:r>
              <a:rPr lang="en-US" sz="3449" spc="-134">
                <a:solidFill>
                  <a:srgbClr val="242424"/>
                </a:solidFill>
                <a:latin typeface="Open Sauce SemiBold Bold"/>
              </a:rPr>
              <a:t>Specific and Sub Objective</a:t>
            </a:r>
          </a:p>
        </p:txBody>
      </p:sp>
      <p:sp>
        <p:nvSpPr>
          <p:cNvPr id="18" name="TextBox 18"/>
          <p:cNvSpPr txBox="1"/>
          <p:nvPr/>
        </p:nvSpPr>
        <p:spPr>
          <a:xfrm>
            <a:off x="537868" y="2195384"/>
            <a:ext cx="2296417" cy="638573"/>
          </a:xfrm>
          <a:prstGeom prst="rect">
            <a:avLst/>
          </a:prstGeom>
        </p:spPr>
        <p:txBody>
          <a:bodyPr lIns="0" tIns="0" rIns="0" bIns="0" rtlCol="0" anchor="t">
            <a:spAutoFit/>
          </a:bodyPr>
          <a:lstStyle/>
          <a:p>
            <a:pPr>
              <a:lnSpc>
                <a:spcPts val="2641"/>
              </a:lnSpc>
            </a:pPr>
            <a:endParaRPr sz="1200" dirty="0"/>
          </a:p>
          <a:p>
            <a:pPr algn="just">
              <a:lnSpc>
                <a:spcPts val="2641"/>
              </a:lnSpc>
            </a:pPr>
            <a:r>
              <a:rPr lang="en-US" sz="1887" dirty="0">
                <a:solidFill>
                  <a:srgbClr val="000000"/>
                </a:solidFill>
                <a:latin typeface="Open Sans Bold"/>
              </a:rPr>
              <a:t>Specific Objective</a:t>
            </a:r>
          </a:p>
        </p:txBody>
      </p:sp>
      <p:sp>
        <p:nvSpPr>
          <p:cNvPr id="19" name="TextBox 19"/>
          <p:cNvSpPr txBox="1"/>
          <p:nvPr/>
        </p:nvSpPr>
        <p:spPr>
          <a:xfrm>
            <a:off x="4923459" y="1503037"/>
            <a:ext cx="6244963" cy="646011"/>
          </a:xfrm>
          <a:prstGeom prst="rect">
            <a:avLst/>
          </a:prstGeom>
        </p:spPr>
        <p:txBody>
          <a:bodyPr lIns="0" tIns="0" rIns="0" bIns="0" rtlCol="0" anchor="t">
            <a:spAutoFit/>
          </a:bodyPr>
          <a:lstStyle/>
          <a:p>
            <a:pPr>
              <a:lnSpc>
                <a:spcPts val="2641"/>
              </a:lnSpc>
            </a:pPr>
            <a:endParaRPr sz="1200" dirty="0"/>
          </a:p>
          <a:p>
            <a:pPr algn="just">
              <a:lnSpc>
                <a:spcPts val="2641"/>
              </a:lnSpc>
            </a:pPr>
            <a:r>
              <a:rPr lang="en-US" sz="1887" dirty="0">
                <a:solidFill>
                  <a:srgbClr val="FF1616"/>
                </a:solidFill>
                <a:latin typeface="Open Sans"/>
              </a:rPr>
              <a:t>Finding </a:t>
            </a:r>
            <a:r>
              <a:rPr lang="en-US" sz="1887" dirty="0">
                <a:latin typeface="Open Sans"/>
              </a:rPr>
              <a:t>out if the child has OCD.</a:t>
            </a:r>
          </a:p>
        </p:txBody>
      </p:sp>
      <p:sp>
        <p:nvSpPr>
          <p:cNvPr id="20" name="TextBox 20"/>
          <p:cNvSpPr txBox="1"/>
          <p:nvPr/>
        </p:nvSpPr>
        <p:spPr>
          <a:xfrm>
            <a:off x="4923459" y="3510784"/>
            <a:ext cx="6484964" cy="979371"/>
          </a:xfrm>
          <a:prstGeom prst="rect">
            <a:avLst/>
          </a:prstGeom>
        </p:spPr>
        <p:txBody>
          <a:bodyPr lIns="0" tIns="0" rIns="0" bIns="0" rtlCol="0" anchor="t">
            <a:spAutoFit/>
          </a:bodyPr>
          <a:lstStyle/>
          <a:p>
            <a:pPr algn="just">
              <a:lnSpc>
                <a:spcPts val="2641"/>
              </a:lnSpc>
            </a:pPr>
            <a:endParaRPr sz="1200" dirty="0"/>
          </a:p>
          <a:p>
            <a:pPr algn="just">
              <a:lnSpc>
                <a:spcPts val="2641"/>
              </a:lnSpc>
            </a:pPr>
            <a:r>
              <a:rPr lang="en-US" sz="1886" dirty="0">
                <a:solidFill>
                  <a:srgbClr val="000000"/>
                </a:solidFill>
                <a:latin typeface="Open Sans"/>
              </a:rPr>
              <a:t>If the child has symptoms of OCD, </a:t>
            </a:r>
            <a:r>
              <a:rPr lang="en-US" sz="1886" dirty="0">
                <a:solidFill>
                  <a:srgbClr val="FF0000"/>
                </a:solidFill>
                <a:latin typeface="Open Sans"/>
              </a:rPr>
              <a:t>provide simple psychological treatment</a:t>
            </a:r>
            <a:r>
              <a:rPr lang="en-US" sz="1886" dirty="0">
                <a:solidFill>
                  <a:srgbClr val="000000"/>
                </a:solidFill>
                <a:latin typeface="Open Sans"/>
              </a:rPr>
              <a:t> that can be given to the child.</a:t>
            </a:r>
          </a:p>
        </p:txBody>
      </p:sp>
      <p:sp>
        <p:nvSpPr>
          <p:cNvPr id="21" name="TextBox 21"/>
          <p:cNvSpPr txBox="1"/>
          <p:nvPr/>
        </p:nvSpPr>
        <p:spPr>
          <a:xfrm>
            <a:off x="4923460" y="4695228"/>
            <a:ext cx="6735746" cy="1273682"/>
          </a:xfrm>
          <a:prstGeom prst="rect">
            <a:avLst/>
          </a:prstGeom>
        </p:spPr>
        <p:txBody>
          <a:bodyPr lIns="0" tIns="0" rIns="0" bIns="0" rtlCol="0" anchor="t">
            <a:spAutoFit/>
          </a:bodyPr>
          <a:lstStyle/>
          <a:p>
            <a:pPr algn="just">
              <a:lnSpc>
                <a:spcPts val="2641"/>
              </a:lnSpc>
            </a:pPr>
            <a:endParaRPr sz="1200" dirty="0"/>
          </a:p>
          <a:p>
            <a:pPr algn="just">
              <a:lnSpc>
                <a:spcPts val="2641"/>
              </a:lnSpc>
            </a:pPr>
            <a:r>
              <a:rPr lang="en-US" dirty="0">
                <a:solidFill>
                  <a:srgbClr val="000000"/>
                </a:solidFill>
                <a:latin typeface="Arimo"/>
              </a:rPr>
              <a:t>Treating the child's mind using a </a:t>
            </a:r>
            <a:r>
              <a:rPr lang="en-US" dirty="0">
                <a:solidFill>
                  <a:srgbClr val="FF0000"/>
                </a:solidFill>
                <a:latin typeface="Arimo"/>
              </a:rPr>
              <a:t>mobile game played online</a:t>
            </a:r>
            <a:r>
              <a:rPr lang="en-US" dirty="0">
                <a:solidFill>
                  <a:srgbClr val="000000"/>
                </a:solidFill>
                <a:latin typeface="Arimo"/>
              </a:rPr>
              <a:t> and giving the </a:t>
            </a:r>
            <a:r>
              <a:rPr lang="en-US" dirty="0">
                <a:solidFill>
                  <a:srgbClr val="FF0000"/>
                </a:solidFill>
                <a:latin typeface="Arimo"/>
              </a:rPr>
              <a:t>child the mental strength </a:t>
            </a:r>
            <a:r>
              <a:rPr lang="en-US" dirty="0">
                <a:solidFill>
                  <a:srgbClr val="000000"/>
                </a:solidFill>
                <a:latin typeface="Arimo"/>
              </a:rPr>
              <a:t>needed to face the problem.</a:t>
            </a:r>
            <a:r>
              <a:rPr lang="en-US" sz="800" dirty="0">
                <a:solidFill>
                  <a:srgbClr val="000000"/>
                </a:solidFill>
                <a:latin typeface="Arimo"/>
              </a:rPr>
              <a:t>.</a:t>
            </a:r>
          </a:p>
          <a:p>
            <a:pPr algn="just">
              <a:lnSpc>
                <a:spcPts val="2641"/>
              </a:lnSpc>
            </a:pPr>
            <a:endParaRPr lang="en-US" sz="800" dirty="0">
              <a:solidFill>
                <a:srgbClr val="000000"/>
              </a:solidFill>
              <a:latin typeface="Arimo"/>
            </a:endParaRPr>
          </a:p>
        </p:txBody>
      </p:sp>
      <p:sp>
        <p:nvSpPr>
          <p:cNvPr id="22" name="TextBox 22"/>
          <p:cNvSpPr txBox="1"/>
          <p:nvPr/>
        </p:nvSpPr>
        <p:spPr>
          <a:xfrm>
            <a:off x="167834" y="2879565"/>
            <a:ext cx="2707686" cy="1312795"/>
          </a:xfrm>
          <a:prstGeom prst="rect">
            <a:avLst/>
          </a:prstGeom>
        </p:spPr>
        <p:txBody>
          <a:bodyPr lIns="0" tIns="0" rIns="0" bIns="0" rtlCol="0" anchor="t">
            <a:spAutoFit/>
          </a:bodyPr>
          <a:lstStyle/>
          <a:p>
            <a:pPr algn="just">
              <a:lnSpc>
                <a:spcPts val="2641"/>
              </a:lnSpc>
            </a:pPr>
            <a:endParaRPr sz="1200" dirty="0"/>
          </a:p>
          <a:p>
            <a:pPr algn="ctr">
              <a:lnSpc>
                <a:spcPts val="2641"/>
              </a:lnSpc>
            </a:pPr>
            <a:r>
              <a:rPr lang="en-US" sz="1886" dirty="0">
                <a:solidFill>
                  <a:srgbClr val="000000"/>
                </a:solidFill>
                <a:latin typeface="Open Sans"/>
              </a:rPr>
              <a:t>Classification </a:t>
            </a:r>
          </a:p>
          <a:p>
            <a:pPr algn="ctr">
              <a:lnSpc>
                <a:spcPts val="2641"/>
              </a:lnSpc>
            </a:pPr>
            <a:r>
              <a:rPr lang="en-US" sz="1886" dirty="0">
                <a:solidFill>
                  <a:srgbClr val="000000"/>
                </a:solidFill>
                <a:latin typeface="Open Sans"/>
              </a:rPr>
              <a:t>of </a:t>
            </a:r>
          </a:p>
          <a:p>
            <a:pPr algn="ctr">
              <a:lnSpc>
                <a:spcPts val="2641"/>
              </a:lnSpc>
            </a:pPr>
            <a:r>
              <a:rPr lang="en-US" sz="1886" dirty="0">
                <a:solidFill>
                  <a:srgbClr val="000000"/>
                </a:solidFill>
                <a:latin typeface="Open Sans"/>
              </a:rPr>
              <a:t>OCD Manager</a:t>
            </a:r>
          </a:p>
        </p:txBody>
      </p:sp>
      <p:sp>
        <p:nvSpPr>
          <p:cNvPr id="23" name="TextBox 23"/>
          <p:cNvSpPr txBox="1"/>
          <p:nvPr/>
        </p:nvSpPr>
        <p:spPr>
          <a:xfrm>
            <a:off x="10319299" y="6445774"/>
            <a:ext cx="1431733" cy="249427"/>
          </a:xfrm>
          <a:prstGeom prst="rect">
            <a:avLst/>
          </a:prstGeom>
        </p:spPr>
        <p:txBody>
          <a:bodyPr lIns="0" tIns="0" rIns="0" bIns="0" rtlCol="0" anchor="t">
            <a:spAutoFit/>
          </a:bodyPr>
          <a:lstStyle/>
          <a:p>
            <a:pPr algn="ctr">
              <a:lnSpc>
                <a:spcPts val="2114"/>
              </a:lnSpc>
            </a:pPr>
            <a:r>
              <a:rPr lang="en-US" sz="1626" spc="-63">
                <a:solidFill>
                  <a:srgbClr val="04383F"/>
                </a:solidFill>
                <a:latin typeface="Open Sauce SemiBold"/>
              </a:rPr>
              <a:t>14/10/2021</a:t>
            </a:r>
          </a:p>
        </p:txBody>
      </p:sp>
      <p:sp>
        <p:nvSpPr>
          <p:cNvPr id="24" name="TextBox 24"/>
          <p:cNvSpPr txBox="1"/>
          <p:nvPr/>
        </p:nvSpPr>
        <p:spPr>
          <a:xfrm>
            <a:off x="10822626" y="5726774"/>
            <a:ext cx="1567153" cy="639599"/>
          </a:xfrm>
          <a:prstGeom prst="rect">
            <a:avLst/>
          </a:prstGeom>
        </p:spPr>
        <p:txBody>
          <a:bodyPr lIns="0" tIns="0" rIns="0" bIns="0" rtlCol="0" anchor="t">
            <a:spAutoFit/>
          </a:bodyPr>
          <a:lstStyle/>
          <a:p>
            <a:pPr algn="ctr">
              <a:lnSpc>
                <a:spcPts val="5350"/>
              </a:lnSpc>
            </a:pPr>
            <a:r>
              <a:rPr lang="en-US" sz="4116" spc="-160">
                <a:solidFill>
                  <a:srgbClr val="23442B"/>
                </a:solidFill>
                <a:latin typeface="Open Sauce SemiBold Bold"/>
              </a:rPr>
              <a:t>18</a:t>
            </a:r>
          </a:p>
        </p:txBody>
      </p:sp>
      <p:pic>
        <p:nvPicPr>
          <p:cNvPr id="7" name="Graphic 6" descr="Artificial Intelligence with solid fill">
            <a:extLst>
              <a:ext uri="{FF2B5EF4-FFF2-40B4-BE49-F238E27FC236}">
                <a16:creationId xmlns:a16="http://schemas.microsoft.com/office/drawing/2014/main" id="{57930AC6-5330-4BFA-6521-FE685561C3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88052" y="4000469"/>
            <a:ext cx="622158" cy="622158"/>
          </a:xfrm>
          <a:prstGeom prst="rect">
            <a:avLst/>
          </a:prstGeom>
        </p:spPr>
      </p:pic>
      <p:pic>
        <p:nvPicPr>
          <p:cNvPr id="28" name="Graphic 27" descr="Game controller with solid fill">
            <a:extLst>
              <a:ext uri="{FF2B5EF4-FFF2-40B4-BE49-F238E27FC236}">
                <a16:creationId xmlns:a16="http://schemas.microsoft.com/office/drawing/2014/main" id="{D57DABCF-D3F3-5CF2-F320-2C811E44CF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1553" y="5194227"/>
            <a:ext cx="622158" cy="6221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TM03090434[[fn=Wood Type]]</Template>
  <TotalTime>1074</TotalTime>
  <Words>2197</Words>
  <Application>Microsoft Office PowerPoint</Application>
  <PresentationFormat>Widescreen</PresentationFormat>
  <Paragraphs>265</Paragraphs>
  <Slides>36</Slides>
  <Notes>18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36</vt:i4>
      </vt:variant>
    </vt:vector>
  </HeadingPairs>
  <TitlesOfParts>
    <vt:vector size="53" baseType="lpstr">
      <vt:lpstr>Aileron Regular Bold</vt:lpstr>
      <vt:lpstr>Aptos</vt:lpstr>
      <vt:lpstr>Aptos Display</vt:lpstr>
      <vt:lpstr>Aptos Narrow</vt:lpstr>
      <vt:lpstr>Arial</vt:lpstr>
      <vt:lpstr>Arial</vt:lpstr>
      <vt:lpstr>Arimo</vt:lpstr>
      <vt:lpstr>David</vt:lpstr>
      <vt:lpstr>Open Sans</vt:lpstr>
      <vt:lpstr>Open Sans Bold</vt:lpstr>
      <vt:lpstr>Open Sauce SemiBold</vt:lpstr>
      <vt:lpstr>Open Sauce SemiBold Bold</vt:lpstr>
      <vt:lpstr>Roboto Slab</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Gayashan K.L it20666774</dc:creator>
  <cp:lastModifiedBy>Wijesinghe M.A.E. it20658786</cp:lastModifiedBy>
  <cp:revision>30</cp:revision>
  <dcterms:created xsi:type="dcterms:W3CDTF">2024-03-19T06:55:24Z</dcterms:created>
  <dcterms:modified xsi:type="dcterms:W3CDTF">2024-05-21T18:05:59Z</dcterms:modified>
</cp:coreProperties>
</file>